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charts/chart28.xml" ContentType="application/vnd.openxmlformats-officedocument.drawingml.char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charts/chart13.xml" ContentType="application/vnd.openxmlformats-officedocument.drawingml.chart+xml"/>
  <Override PartName="/ppt/notesSlides/notesSlide16.xml" ContentType="application/vnd.openxmlformats-officedocument.presentationml.notesSlide+xml"/>
  <Override PartName="/ppt/charts/chart24.xml" ContentType="application/vnd.openxmlformats-officedocument.drawingml.chart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charts/chart7.xml" ContentType="application/vnd.openxmlformats-officedocument.drawingml.chart+xml"/>
  <Override PartName="/ppt/notesSlides/notesSlide12.xml" ContentType="application/vnd.openxmlformats-officedocument.presentationml.notesSlide+xml"/>
  <Override PartName="/ppt/charts/chart20.xml" ContentType="application/vnd.openxmlformats-officedocument.drawingml.chart+xml"/>
  <Override PartName="/ppt/notesSlides/notesSlide30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notesSlides/notesSlide3.xml" ContentType="application/vnd.openxmlformats-officedocument.presentationml.notesSlide+xml"/>
  <Override PartName="/ppt/drawings/drawing3.xml" ContentType="application/vnd.openxmlformats-officedocument.drawingml.chartshapes+xml"/>
  <Override PartName="/ppt/charts/chart29.xml" ContentType="application/vnd.openxmlformats-officedocument.drawingml.char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notesSlides/notesSlide19.xml" ContentType="application/vnd.openxmlformats-officedocument.presentationml.notesSlide+xml"/>
  <Override PartName="/ppt/charts/chart18.xml" ContentType="application/vnd.openxmlformats-officedocument.drawingml.chart+xml"/>
  <Override PartName="/ppt/charts/chart27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charts/chart16.xml" ContentType="application/vnd.openxmlformats-officedocument.drawingml.chart+xml"/>
  <Default Extension="emf" ContentType="image/x-emf"/>
  <Override PartName="/ppt/notesSlides/notesSlide28.xml" ContentType="application/vnd.openxmlformats-officedocument.presentationml.notesSlide+xml"/>
  <Override PartName="/ppt/charts/chart25.xml" ContentType="application/vnd.openxmlformats-officedocument.drawingml.chart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charts/chart14.xml" ContentType="application/vnd.openxmlformats-officedocument.drawingml.chart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charts/chart23.xml" ContentType="application/vnd.openxmlformats-officedocument.drawingml.chart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charts/chart12.xml" ContentType="application/vnd.openxmlformats-officedocument.drawingml.chart+xml"/>
  <Override PartName="/ppt/notesSlides/notesSlide22.xml" ContentType="application/vnd.openxmlformats-officedocument.presentationml.notesSlide+xml"/>
  <Override PartName="/ppt/charts/chart21.xml" ContentType="application/vnd.openxmlformats-officedocument.drawingml.chart+xml"/>
  <Override PartName="/ppt/notesSlides/notesSlide33.xml" ContentType="application/vnd.openxmlformats-officedocument.presentationml.notesSlide+xml"/>
  <Override PartName="/ppt/charts/chart30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charts/chart10.xml" ContentType="application/vnd.openxmlformats-officedocument.drawingml.chart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rawings/drawing4.xml" ContentType="application/vnd.openxmlformats-officedocument.drawingml.chartshape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charts/chart19.xml" ContentType="application/vnd.openxmlformats-officedocument.drawingml.char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Default Extension="xls" ContentType="application/vnd.ms-excel"/>
  <Override PartName="/ppt/charts/chart26.xml" ContentType="application/vnd.openxmlformats-officedocument.drawingml.chart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charts/chart15.xml" ContentType="application/vnd.openxmlformats-officedocument.drawingml.char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notesSlides/notesSlide14.xml" ContentType="application/vnd.openxmlformats-officedocument.presentationml.notesSlide+xml"/>
  <Override PartName="/ppt/charts/chart22.xml" ContentType="application/vnd.openxmlformats-officedocument.drawingml.chart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5.xml" ContentType="application/vnd.openxmlformats-officedocument.drawingml.chart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drawings/drawing5.xml" ContentType="application/vnd.openxmlformats-officedocument.drawingml.chartshapes+xml"/>
  <Override PartName="/ppt/slideMasters/slideMaster2.xml" ContentType="application/vnd.openxmlformats-officedocument.presentationml.slideMaster+xml"/>
  <Override PartName="/ppt/slides/slide28.xml" ContentType="application/vnd.openxmlformats-officedocument.presentationml.slide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  <p:sldMasterId id="2147483663" r:id="rId2"/>
  </p:sldMasterIdLst>
  <p:notesMasterIdLst>
    <p:notesMasterId r:id="rId40"/>
  </p:notesMasterIdLst>
  <p:handoutMasterIdLst>
    <p:handoutMasterId r:id="rId41"/>
  </p:handoutMasterIdLst>
  <p:sldIdLst>
    <p:sldId id="509" r:id="rId3"/>
    <p:sldId id="556" r:id="rId4"/>
    <p:sldId id="558" r:id="rId5"/>
    <p:sldId id="560" r:id="rId6"/>
    <p:sldId id="584" r:id="rId7"/>
    <p:sldId id="561" r:id="rId8"/>
    <p:sldId id="562" r:id="rId9"/>
    <p:sldId id="564" r:id="rId10"/>
    <p:sldId id="565" r:id="rId11"/>
    <p:sldId id="567" r:id="rId12"/>
    <p:sldId id="568" r:id="rId13"/>
    <p:sldId id="569" r:id="rId14"/>
    <p:sldId id="586" r:id="rId15"/>
    <p:sldId id="587" r:id="rId16"/>
    <p:sldId id="588" r:id="rId17"/>
    <p:sldId id="589" r:id="rId18"/>
    <p:sldId id="590" r:id="rId19"/>
    <p:sldId id="591" r:id="rId20"/>
    <p:sldId id="592" r:id="rId21"/>
    <p:sldId id="593" r:id="rId22"/>
    <p:sldId id="594" r:id="rId23"/>
    <p:sldId id="541" r:id="rId24"/>
    <p:sldId id="542" r:id="rId25"/>
    <p:sldId id="544" r:id="rId26"/>
    <p:sldId id="537" r:id="rId27"/>
    <p:sldId id="536" r:id="rId28"/>
    <p:sldId id="571" r:id="rId29"/>
    <p:sldId id="547" r:id="rId30"/>
    <p:sldId id="548" r:id="rId31"/>
    <p:sldId id="540" r:id="rId32"/>
    <p:sldId id="554" r:id="rId33"/>
    <p:sldId id="581" r:id="rId34"/>
    <p:sldId id="582" r:id="rId35"/>
    <p:sldId id="545" r:id="rId36"/>
    <p:sldId id="583" r:id="rId37"/>
    <p:sldId id="530" r:id="rId38"/>
    <p:sldId id="585" r:id="rId39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24AC34"/>
    <a:srgbClr val="FF5050"/>
    <a:srgbClr val="FF3300"/>
    <a:srgbClr val="FF99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72" autoAdjust="0"/>
    <p:restoredTop sz="89707" autoAdjust="0"/>
  </p:normalViewPr>
  <p:slideViewPr>
    <p:cSldViewPr>
      <p:cViewPr varScale="1">
        <p:scale>
          <a:sx n="104" d="100"/>
          <a:sy n="104" d="100"/>
        </p:scale>
        <p:origin x="-201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984" y="-84"/>
      </p:cViewPr>
      <p:guideLst>
        <p:guide orient="horz" pos="3131"/>
        <p:guide pos="2129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4.xlsx"/></Relationships>
</file>

<file path=ppt/charts/_rels/chart15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Office_Excel15.xlsx"/></Relationships>
</file>

<file path=ppt/charts/_rels/chart1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Office_Excel16.xlsx"/></Relationships>
</file>

<file path=ppt/charts/_rels/chart1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Microsoft_Office_Excel17.xlsx"/></Relationships>
</file>

<file path=ppt/charts/_rels/chart18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4.xml"/><Relationship Id="rId1" Type="http://schemas.openxmlformats.org/officeDocument/2006/relationships/package" Target="../embeddings/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2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5.xlsx"/></Relationships>
</file>

<file path=ppt/charts/_rels/chart2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5.xml"/><Relationship Id="rId1" Type="http://schemas.openxmlformats.org/officeDocument/2006/relationships/package" Target="../embeddings/_____Microsoft_Office_Excel26.xlsx"/></Relationships>
</file>

<file path=ppt/charts/_rels/chart2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7.xlsx"/></Relationships>
</file>

<file path=ppt/charts/_rels/chart2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8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3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9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 b="0"/>
            </a:pPr>
            <a:r>
              <a:rPr lang="ru-RU" b="0" dirty="0" smtClean="0"/>
              <a:t>Численность населения, тыс. чел.</a:t>
            </a:r>
            <a:endParaRPr lang="ru-RU" b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Lbls>
            <c:showVal val="1"/>
          </c:dLbls>
          <c:cat>
            <c:strRef>
              <c:f>Лист1!$A$2:$A$10</c:f>
              <c:strCache>
                <c:ptCount val="9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9 мес 2014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1488.3</c:v>
                </c:pt>
                <c:pt idx="1">
                  <c:v>1505.2</c:v>
                </c:pt>
                <c:pt idx="2">
                  <c:v>1520</c:v>
                </c:pt>
                <c:pt idx="3">
                  <c:v>1538.6</c:v>
                </c:pt>
                <c:pt idx="4">
                  <c:v>1557</c:v>
                </c:pt>
                <c:pt idx="5">
                  <c:v>1561.2</c:v>
                </c:pt>
                <c:pt idx="6">
                  <c:v>1584.1</c:v>
                </c:pt>
                <c:pt idx="7">
                  <c:v>1597.1</c:v>
                </c:pt>
                <c:pt idx="8">
                  <c:v>1603.8</c:v>
                </c:pt>
              </c:numCache>
            </c:numRef>
          </c:val>
        </c:ser>
        <c:dLbls/>
        <c:axId val="71696384"/>
        <c:axId val="71697920"/>
      </c:barChart>
      <c:catAx>
        <c:axId val="71696384"/>
        <c:scaling>
          <c:orientation val="minMax"/>
        </c:scaling>
        <c:axPos val="b"/>
        <c:numFmt formatCode="General" sourceLinked="1"/>
        <c:tickLblPos val="nextTo"/>
        <c:crossAx val="71697920"/>
        <c:crosses val="autoZero"/>
        <c:auto val="1"/>
        <c:lblAlgn val="ctr"/>
        <c:lblOffset val="100"/>
      </c:catAx>
      <c:valAx>
        <c:axId val="71697920"/>
        <c:scaling>
          <c:orientation val="minMax"/>
        </c:scaling>
        <c:axPos val="l"/>
        <c:majorGridlines/>
        <c:numFmt formatCode="General" sourceLinked="1"/>
        <c:tickLblPos val="nextTo"/>
        <c:crossAx val="716963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2011</c:v>
                </c:pt>
              </c:strCache>
            </c:strRef>
          </c:tx>
          <c:dLbls>
            <c:dLbl>
              <c:idx val="4"/>
              <c:layout>
                <c:manualLayout>
                  <c:x val="-1.7420200848971893E-2"/>
                  <c:y val="-5.4085176913891307E-3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самоубийства</c:v>
                </c:pt>
                <c:pt idx="1">
                  <c:v>убийства</c:v>
                </c:pt>
                <c:pt idx="2">
                  <c:v>отравления алкоголем</c:v>
                </c:pt>
                <c:pt idx="3">
                  <c:v>транспортные несчастные  случаи</c:v>
                </c:pt>
                <c:pt idx="4">
                  <c:v>из них ДТП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13.9</c:v>
                </c:pt>
                <c:pt idx="1">
                  <c:v>7.9</c:v>
                </c:pt>
                <c:pt idx="2">
                  <c:v>3.1</c:v>
                </c:pt>
                <c:pt idx="3">
                  <c:v>16.7</c:v>
                </c:pt>
                <c:pt idx="4">
                  <c:v>13.7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2012</c:v>
                </c:pt>
              </c:strCache>
            </c:strRef>
          </c:tx>
          <c:dLbls>
            <c:dLbl>
              <c:idx val="4"/>
              <c:layout>
                <c:manualLayout>
                  <c:x val="-1.7420200848971893E-2"/>
                  <c:y val="-1.6225553074167363E-2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самоубийства</c:v>
                </c:pt>
                <c:pt idx="1">
                  <c:v>убийства</c:v>
                </c:pt>
                <c:pt idx="2">
                  <c:v>отравления алкоголем</c:v>
                </c:pt>
                <c:pt idx="3">
                  <c:v>транспортные несчастные  случаи</c:v>
                </c:pt>
                <c:pt idx="4">
                  <c:v>из них ДТП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  <c:pt idx="0">
                  <c:v>12.5</c:v>
                </c:pt>
                <c:pt idx="1">
                  <c:v>7.7</c:v>
                </c:pt>
                <c:pt idx="2">
                  <c:v>1.9000000000000001</c:v>
                </c:pt>
                <c:pt idx="3">
                  <c:v>23.3</c:v>
                </c:pt>
                <c:pt idx="4">
                  <c:v>18.399999999999999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2013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самоубийства</c:v>
                </c:pt>
                <c:pt idx="1">
                  <c:v>убийства</c:v>
                </c:pt>
                <c:pt idx="2">
                  <c:v>отравления алкоголем</c:v>
                </c:pt>
                <c:pt idx="3">
                  <c:v>транспортные несчастные  случаи</c:v>
                </c:pt>
                <c:pt idx="4">
                  <c:v>из них ДТП</c:v>
                </c:pt>
              </c:strCache>
            </c:strRef>
          </c:cat>
          <c:val>
            <c:numRef>
              <c:f>Лист1!$D$2:$D$6</c:f>
              <c:numCache>
                <c:formatCode>General</c:formatCode>
                <c:ptCount val="5"/>
                <c:pt idx="0">
                  <c:v>11.1</c:v>
                </c:pt>
                <c:pt idx="1">
                  <c:v>7.2</c:v>
                </c:pt>
                <c:pt idx="2">
                  <c:v>1.5</c:v>
                </c:pt>
                <c:pt idx="3">
                  <c:v>22.2</c:v>
                </c:pt>
                <c:pt idx="4" formatCode="0.0">
                  <c:v>18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9 мес. 2014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самоубийства</c:v>
                </c:pt>
                <c:pt idx="1">
                  <c:v>убийства</c:v>
                </c:pt>
                <c:pt idx="2">
                  <c:v>отравления алкоголем</c:v>
                </c:pt>
                <c:pt idx="3">
                  <c:v>транспортные несчастные  случаи</c:v>
                </c:pt>
                <c:pt idx="4">
                  <c:v>из них ДТП</c:v>
                </c:pt>
              </c:strCache>
            </c:strRef>
          </c:cat>
          <c:val>
            <c:numRef>
              <c:f>Лист1!$E$2:$E$6</c:f>
              <c:numCache>
                <c:formatCode>0.0</c:formatCode>
                <c:ptCount val="5"/>
                <c:pt idx="0" formatCode="General">
                  <c:v>13.3</c:v>
                </c:pt>
                <c:pt idx="1">
                  <c:v>8</c:v>
                </c:pt>
                <c:pt idx="2" formatCode="General">
                  <c:v>0.30000000000000004</c:v>
                </c:pt>
                <c:pt idx="3" formatCode="General">
                  <c:v>18.7</c:v>
                </c:pt>
                <c:pt idx="4" formatCode="General">
                  <c:v>15.7</c:v>
                </c:pt>
              </c:numCache>
            </c:numRef>
          </c:val>
        </c:ser>
        <c:dLbls/>
        <c:gapWidth val="68"/>
        <c:axId val="81956864"/>
        <c:axId val="81958400"/>
      </c:barChart>
      <c:catAx>
        <c:axId val="81956864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 baseline="0"/>
            </a:pPr>
            <a:endParaRPr lang="ru-RU"/>
          </a:p>
        </c:txPr>
        <c:crossAx val="81958400"/>
        <c:crosses val="autoZero"/>
        <c:auto val="1"/>
        <c:lblAlgn val="ctr"/>
        <c:lblOffset val="100"/>
      </c:catAx>
      <c:valAx>
        <c:axId val="81958400"/>
        <c:scaling>
          <c:orientation val="minMax"/>
        </c:scaling>
        <c:axPos val="l"/>
        <c:majorGridlines/>
        <c:numFmt formatCode="General" sourceLinked="1"/>
        <c:tickLblPos val="nextTo"/>
        <c:crossAx val="81956864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4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ХМАО</c:v>
                </c:pt>
              </c:strCache>
            </c:strRef>
          </c:tx>
          <c:dLbls>
            <c:dLbl>
              <c:idx val="0"/>
              <c:layout>
                <c:manualLayout>
                  <c:x val="-4.0471199164620476E-2"/>
                  <c:y val="-6.8357203381073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3.7603815652077009E-2"/>
                  <c:y val="-0.10712505425011129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3.727598566308319E-2"/>
                  <c:y val="-0.11299687932709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6292721474331803E-2"/>
                  <c:y val="-8.8888337776675708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5.7347670250896795E-3"/>
                  <c:y val="-7.8740157480315029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2.8673835125448449E-3"/>
                  <c:y val="-4.1994750656168013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4.1994750656168013E-2"/>
                </c:manualLayout>
              </c:layout>
              <c:showVal val="1"/>
            </c:dLbl>
            <c:dLbl>
              <c:idx val="7"/>
              <c:layout>
                <c:manualLayout>
                  <c:x val="-1.1469534050179201E-2"/>
                  <c:y val="-7.8740570814475011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3.627026056398117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 (прогнозные данные)</c:v>
                </c:pt>
                <c:pt idx="5">
                  <c:v>2018 год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12651</c:v>
                </c:pt>
                <c:pt idx="1">
                  <c:v>12654</c:v>
                </c:pt>
                <c:pt idx="2">
                  <c:v>12429</c:v>
                </c:pt>
                <c:pt idx="3">
                  <c:v>12516</c:v>
                </c:pt>
                <c:pt idx="4">
                  <c:v>12382</c:v>
                </c:pt>
                <c:pt idx="5">
                  <c:v>12382</c:v>
                </c:pt>
              </c:numCache>
            </c:numRef>
          </c:val>
        </c:ser>
        <c:marker val="1"/>
        <c:axId val="36537472"/>
        <c:axId val="36539008"/>
      </c:lineChart>
      <c:catAx>
        <c:axId val="365374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6539008"/>
        <c:crosses val="autoZero"/>
        <c:auto val="1"/>
        <c:lblAlgn val="ctr"/>
        <c:lblOffset val="100"/>
      </c:catAx>
      <c:valAx>
        <c:axId val="36539008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3653747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1"/>
          <c:order val="0"/>
          <c:tx>
            <c:strRef>
              <c:f>Лист1!$B$1</c:f>
              <c:strCache>
                <c:ptCount val="1"/>
                <c:pt idx="0">
                  <c:v>Столбец2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diamond"/>
            <c:size val="2"/>
            <c:spPr>
              <a:solidFill>
                <a:srgbClr val="0070C0"/>
              </a:solidFill>
            </c:spPr>
          </c:marker>
          <c:dLbls>
            <c:dLbl>
              <c:idx val="0"/>
              <c:layout>
                <c:manualLayout>
                  <c:x val="-6.1191906263478209E-2"/>
                  <c:y val="7.407368523379082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8.1317695084791086E-2"/>
                  <c:y val="-7.9012734519298508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0.10326431314670911"/>
                  <c:y val="8.3950228443668728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0.10733754038033502"/>
                  <c:y val="-8.88888888888901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8.7212015676985499E-2"/>
                  <c:y val="-5.925925925925931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0.10398324224345021"/>
                  <c:y val="4.9382716049383234E-2"/>
                </c:manualLayout>
              </c:layout>
              <c:tx>
                <c:rich>
                  <a:bodyPr/>
                  <a:lstStyle/>
                  <a:p>
                    <a:r>
                      <a:rPr lang="en-US" i="1" dirty="0"/>
                      <a:t>1937,2</a:t>
                    </a:r>
                  </a:p>
                </c:rich>
              </c:tx>
              <c:showVal val="1"/>
            </c:dLbl>
            <c:dLbl>
              <c:idx val="6"/>
              <c:layout>
                <c:manualLayout>
                  <c:x val="-4.6960173916396723E-2"/>
                  <c:y val="-6.9136191309419809E-2"/>
                </c:manualLayout>
              </c:layout>
              <c:showVal val="1"/>
            </c:dLbl>
            <c:dLbl>
              <c:idx val="7"/>
              <c:layout>
                <c:manualLayout>
                  <c:x val="-6.7085962737709528E-3"/>
                  <c:y val="2.4691358024691412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-3.9968081483134042E-2"/>
                </c:manualLayout>
              </c:layout>
              <c:showVal val="1"/>
            </c:dLbl>
            <c:txPr>
              <a:bodyPr/>
              <a:lstStyle/>
              <a:p>
                <a:pPr>
                  <a:defRPr sz="1250" baseline="0"/>
                </a:pPr>
                <a:endParaRPr lang="ru-RU"/>
              </a:p>
            </c:txPr>
            <c:showVal val="1"/>
          </c:dLbls>
          <c:cat>
            <c:strRef>
              <c:f>Лист1!$A$2:$A$7</c:f>
              <c:strCach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 (прогнозные данные)</c:v>
                </c:pt>
                <c:pt idx="5">
                  <c:v>2018 (прогноз)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11.8</c:v>
                </c:pt>
                <c:pt idx="1">
                  <c:v>11.8</c:v>
                </c:pt>
                <c:pt idx="2">
                  <c:v>11.5</c:v>
                </c:pt>
                <c:pt idx="3">
                  <c:v>11.1</c:v>
                </c:pt>
                <c:pt idx="4">
                  <c:v>11.1</c:v>
                </c:pt>
                <c:pt idx="5">
                  <c:v>11</c:v>
                </c:pt>
              </c:numCache>
            </c:numRef>
          </c:val>
        </c:ser>
        <c:marker val="1"/>
        <c:axId val="36042624"/>
        <c:axId val="36044160"/>
      </c:lineChart>
      <c:catAx>
        <c:axId val="360426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1" baseline="0"/>
            </a:pPr>
            <a:endParaRPr lang="ru-RU"/>
          </a:p>
        </c:txPr>
        <c:crossAx val="36044160"/>
        <c:crosses val="autoZero"/>
        <c:auto val="1"/>
        <c:lblAlgn val="ctr"/>
        <c:lblOffset val="100"/>
      </c:catAx>
      <c:valAx>
        <c:axId val="36044160"/>
        <c:scaling>
          <c:orientation val="minMax"/>
          <c:min val="400"/>
        </c:scaling>
        <c:axPos val="l"/>
        <c:numFmt formatCode="General" sourceLinked="1"/>
        <c:tickLblPos val="nextTo"/>
        <c:txPr>
          <a:bodyPr/>
          <a:lstStyle/>
          <a:p>
            <a:pPr>
              <a:defRPr sz="1591" baseline="0"/>
            </a:pPr>
            <a:endParaRPr lang="ru-RU"/>
          </a:p>
        </c:txPr>
        <c:crossAx val="360426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788"/>
      </a:pPr>
      <a:endParaRPr lang="ru-RU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6.9971176931655263E-2"/>
          <c:y val="4.2157730773678223E-2"/>
          <c:w val="0.91309689149371054"/>
          <c:h val="0.67754093082628031"/>
        </c:manualLayout>
      </c:layout>
      <c:lineChart>
        <c:grouping val="standard"/>
        <c:ser>
          <c:idx val="1"/>
          <c:order val="0"/>
          <c:tx>
            <c:strRef>
              <c:f>'Лист1'!$B$1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5"/>
              <c:layout/>
              <c:tx>
                <c:rich>
                  <a:bodyPr/>
                  <a:lstStyle/>
                  <a:p>
                    <a:pPr>
                      <a:defRPr sz="1250" i="0" baseline="0"/>
                    </a:pPr>
                    <a:r>
                      <a:rPr lang="ru-RU" i="0" dirty="0" smtClean="0"/>
                      <a:t>9,5</a:t>
                    </a:r>
                    <a:endParaRPr lang="en-US" i="0" dirty="0"/>
                  </a:p>
                </c:rich>
              </c:tx>
              <c:spPr/>
              <c:dLblPos val="b"/>
              <c:showVal val="1"/>
            </c:dLbl>
            <c:txPr>
              <a:bodyPr/>
              <a:lstStyle/>
              <a:p>
                <a:pPr>
                  <a:defRPr sz="1250" baseline="0"/>
                </a:pPr>
                <a:endParaRPr lang="ru-RU"/>
              </a:p>
            </c:txPr>
            <c:dLblPos val="b"/>
            <c:showVal val="1"/>
          </c:dLbls>
          <c:cat>
            <c:strRef>
              <c:f>'Лист1'!$A$2:$A$7</c:f>
              <c:strCach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 (прогнозные данные)</c:v>
                </c:pt>
                <c:pt idx="5">
                  <c:v>2013 РФ</c:v>
                </c:pt>
              </c:strCache>
            </c:strRef>
          </c:cat>
          <c:val>
            <c:numRef>
              <c:f>'Лист1'!$B$2:$B$7</c:f>
              <c:numCache>
                <c:formatCode>General</c:formatCode>
                <c:ptCount val="6"/>
                <c:pt idx="0">
                  <c:v>11.8</c:v>
                </c:pt>
                <c:pt idx="1">
                  <c:v>11.4</c:v>
                </c:pt>
                <c:pt idx="2">
                  <c:v>11.5</c:v>
                </c:pt>
                <c:pt idx="3">
                  <c:v>11.6</c:v>
                </c:pt>
                <c:pt idx="4">
                  <c:v>11.6</c:v>
                </c:pt>
                <c:pt idx="5">
                  <c:v>9.5</c:v>
                </c:pt>
              </c:numCache>
            </c:numRef>
          </c:val>
        </c:ser>
        <c:marker val="1"/>
        <c:axId val="36959360"/>
        <c:axId val="36960896"/>
      </c:lineChart>
      <c:catAx>
        <c:axId val="3695936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1" baseline="0"/>
            </a:pPr>
            <a:endParaRPr lang="ru-RU"/>
          </a:p>
        </c:txPr>
        <c:crossAx val="36960896"/>
        <c:crosses val="autoZero"/>
        <c:auto val="1"/>
        <c:lblAlgn val="ctr"/>
        <c:lblOffset val="100"/>
      </c:catAx>
      <c:valAx>
        <c:axId val="36960896"/>
        <c:scaling>
          <c:orientation val="minMax"/>
          <c:max val="12"/>
          <c:min val="9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591" baseline="0"/>
            </a:pPr>
            <a:endParaRPr lang="ru-RU"/>
          </a:p>
        </c:txPr>
        <c:crossAx val="36959360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788"/>
      </a:pPr>
      <a:endParaRPr lang="ru-RU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6.9971176931655263E-2"/>
          <c:y val="4.2157730773678223E-2"/>
          <c:w val="0.91309689149371065"/>
          <c:h val="0.67754093082628053"/>
        </c:manualLayout>
      </c:layout>
      <c:lineChart>
        <c:grouping val="standard"/>
        <c:ser>
          <c:idx val="1"/>
          <c:order val="0"/>
          <c:tx>
            <c:strRef>
              <c:f>'Лист1'!$B$1</c:f>
              <c:strCache>
                <c:ptCount val="1"/>
                <c:pt idx="0">
                  <c:v>Столбец2</c:v>
                </c:pt>
              </c:strCache>
            </c:strRef>
          </c:tx>
          <c:dLbls>
            <c:dLbl>
              <c:idx val="0"/>
              <c:layout>
                <c:manualLayout>
                  <c:x val="-5.6574104228704458E-2"/>
                  <c:y val="-6.270250017571749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3.8218290534250313E-2"/>
                  <c:y val="-6.8214642817464727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1.5526108565799947E-2"/>
                  <c:y val="-6.7223539788096143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8070545190016389E-2"/>
                  <c:y val="-9.6087679600225823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4.1034057422882443E-2"/>
                  <c:y val="-7.7256155211779184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2.548067838747399E-2"/>
                  <c:y val="-8.3793977539910525E-2"/>
                </c:manualLayout>
              </c:layout>
              <c:tx>
                <c:rich>
                  <a:bodyPr/>
                  <a:lstStyle/>
                  <a:p>
                    <a:pPr>
                      <a:defRPr sz="1250" i="0" baseline="0"/>
                    </a:pPr>
                    <a:r>
                      <a:rPr lang="en-US" i="0" dirty="0" smtClean="0"/>
                      <a:t>1</a:t>
                    </a:r>
                    <a:r>
                      <a:rPr lang="ru-RU" i="0" dirty="0" smtClean="0"/>
                      <a:t>1</a:t>
                    </a:r>
                    <a:endParaRPr lang="en-US" i="0" dirty="0"/>
                  </a:p>
                </c:rich>
              </c:tx>
              <c:spPr/>
              <c:showVal val="1"/>
            </c:dLbl>
            <c:dLbl>
              <c:idx val="6"/>
              <c:layout>
                <c:manualLayout>
                  <c:x val="-4.6960173916396723E-2"/>
                  <c:y val="-6.9136191309419864E-2"/>
                </c:manualLayout>
              </c:layout>
              <c:showVal val="1"/>
            </c:dLbl>
            <c:dLbl>
              <c:idx val="7"/>
              <c:layout>
                <c:manualLayout>
                  <c:x val="-6.7085962737709528E-3"/>
                  <c:y val="2.4691358024691412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-3.9968081483134042E-2"/>
                </c:manualLayout>
              </c:layout>
              <c:showVal val="1"/>
            </c:dLbl>
            <c:txPr>
              <a:bodyPr/>
              <a:lstStyle/>
              <a:p>
                <a:pPr>
                  <a:defRPr sz="1250" baseline="0"/>
                </a:pPr>
                <a:endParaRPr lang="ru-RU"/>
              </a:p>
            </c:txPr>
            <c:showVal val="1"/>
          </c:dLbls>
          <c:cat>
            <c:strRef>
              <c:f>'Лист1'!$A$2:$A$7</c:f>
              <c:strCache>
                <c:ptCount val="6"/>
                <c:pt idx="0">
                  <c:v>2010</c:v>
                </c:pt>
                <c:pt idx="1">
                  <c:v>2011</c:v>
                </c:pt>
                <c:pt idx="2">
                  <c:v>2012</c:v>
                </c:pt>
                <c:pt idx="3">
                  <c:v>2013</c:v>
                </c:pt>
                <c:pt idx="4">
                  <c:v>2014 (прогнозные данные)</c:v>
                </c:pt>
                <c:pt idx="5">
                  <c:v>2018 (прогнозные данные)</c:v>
                </c:pt>
              </c:strCache>
            </c:strRef>
          </c:cat>
          <c:val>
            <c:numRef>
              <c:f>'Лист1'!$B$2:$B$7</c:f>
              <c:numCache>
                <c:formatCode>General</c:formatCode>
                <c:ptCount val="6"/>
                <c:pt idx="0">
                  <c:v>11.8</c:v>
                </c:pt>
                <c:pt idx="1">
                  <c:v>11.8</c:v>
                </c:pt>
                <c:pt idx="2">
                  <c:v>11.5</c:v>
                </c:pt>
                <c:pt idx="3">
                  <c:v>11.1</c:v>
                </c:pt>
                <c:pt idx="4">
                  <c:v>11.1</c:v>
                </c:pt>
                <c:pt idx="5">
                  <c:v>11</c:v>
                </c:pt>
              </c:numCache>
            </c:numRef>
          </c:val>
        </c:ser>
        <c:marker val="1"/>
        <c:axId val="36113024"/>
        <c:axId val="36557184"/>
      </c:lineChart>
      <c:catAx>
        <c:axId val="3611302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1" baseline="0"/>
            </a:pPr>
            <a:endParaRPr lang="ru-RU"/>
          </a:p>
        </c:txPr>
        <c:crossAx val="36557184"/>
        <c:crosses val="autoZero"/>
        <c:auto val="1"/>
        <c:lblAlgn val="ctr"/>
        <c:lblOffset val="100"/>
      </c:catAx>
      <c:valAx>
        <c:axId val="36557184"/>
        <c:scaling>
          <c:orientation val="minMax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591" baseline="0"/>
            </a:pPr>
            <a:endParaRPr lang="ru-RU"/>
          </a:p>
        </c:txPr>
        <c:crossAx val="3611302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788"/>
      </a:pPr>
      <a:endParaRPr lang="ru-RU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9.8496889277729247E-2"/>
          <c:y val="3.0831228624714824E-2"/>
          <c:w val="0.74738286186448899"/>
          <c:h val="0.84317326500459733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Врачи</c:v>
                </c:pt>
              </c:strCache>
            </c:strRef>
          </c:tx>
          <c:marker>
            <c:spPr>
              <a:ln w="19050"/>
            </c:spPr>
          </c:marker>
          <c:dLbls>
            <c:dLblPos val="b"/>
            <c:showVal val="1"/>
          </c:dLbls>
          <c:cat>
            <c:strRef>
              <c:f>Лист1!$A$2:$A$7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 3 кв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7843</c:v>
                </c:pt>
                <c:pt idx="1">
                  <c:v>7851</c:v>
                </c:pt>
                <c:pt idx="2">
                  <c:v>7966</c:v>
                </c:pt>
                <c:pt idx="3">
                  <c:v>7971</c:v>
                </c:pt>
                <c:pt idx="4">
                  <c:v>7927</c:v>
                </c:pt>
                <c:pt idx="5">
                  <c:v>7284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Средние</c:v>
                </c:pt>
              </c:strCache>
            </c:strRef>
          </c:tx>
          <c:marker>
            <c:spPr>
              <a:ln w="19050"/>
            </c:spPr>
          </c:marker>
          <c:dLbls>
            <c:dLblPos val="b"/>
            <c:showVal val="1"/>
          </c:dLbls>
          <c:cat>
            <c:strRef>
              <c:f>Лист1!$A$2:$A$7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 3 кв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21010</c:v>
                </c:pt>
                <c:pt idx="1">
                  <c:v>21280</c:v>
                </c:pt>
                <c:pt idx="2">
                  <c:v>21527</c:v>
                </c:pt>
                <c:pt idx="3">
                  <c:v>21585</c:v>
                </c:pt>
                <c:pt idx="4">
                  <c:v>21644</c:v>
                </c:pt>
                <c:pt idx="5">
                  <c:v>20828</c:v>
                </c:pt>
              </c:numCache>
            </c:numRef>
          </c:val>
        </c:ser>
        <c:marker val="1"/>
        <c:axId val="101000704"/>
        <c:axId val="101004800"/>
      </c:lineChart>
      <c:catAx>
        <c:axId val="101000704"/>
        <c:scaling>
          <c:orientation val="minMax"/>
        </c:scaling>
        <c:axPos val="b"/>
        <c:numFmt formatCode="General" sourceLinked="1"/>
        <c:tickLblPos val="nextTo"/>
        <c:crossAx val="101004800"/>
        <c:crosses val="autoZero"/>
        <c:auto val="1"/>
        <c:lblAlgn val="ctr"/>
        <c:lblOffset val="100"/>
      </c:catAx>
      <c:valAx>
        <c:axId val="101004800"/>
        <c:scaling>
          <c:orientation val="minMax"/>
        </c:scaling>
        <c:axPos val="l"/>
        <c:numFmt formatCode="General" sourceLinked="1"/>
        <c:tickLblPos val="nextTo"/>
        <c:crossAx val="101000704"/>
        <c:crosses val="autoZero"/>
        <c:crossBetween val="between"/>
      </c:valAx>
      <c:spPr>
        <a:noFill/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9.5024545542918268E-2"/>
          <c:y val="3.0831228624714838E-2"/>
          <c:w val="0.74738286186448899"/>
          <c:h val="0.84317326500459733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Врачи</c:v>
                </c:pt>
              </c:strCache>
            </c:strRef>
          </c:tx>
          <c:marker>
            <c:spPr>
              <a:ln w="19050"/>
            </c:spPr>
          </c:marker>
          <c:dLbls>
            <c:dLblPos val="b"/>
            <c:showVal val="1"/>
          </c:dLbls>
          <c:cat>
            <c:strRef>
              <c:f>Лист1!$A$2:$A$7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 3 кв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51</c:v>
                </c:pt>
                <c:pt idx="1">
                  <c:v>50.4</c:v>
                </c:pt>
                <c:pt idx="2">
                  <c:v>51</c:v>
                </c:pt>
                <c:pt idx="3">
                  <c:v>50.3</c:v>
                </c:pt>
                <c:pt idx="4">
                  <c:v>49.6</c:v>
                </c:pt>
                <c:pt idx="5">
                  <c:v>45.5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Средние</c:v>
                </c:pt>
              </c:strCache>
            </c:strRef>
          </c:tx>
          <c:marker>
            <c:spPr>
              <a:ln w="19050"/>
            </c:spPr>
          </c:marker>
          <c:dLbls>
            <c:dLblPos val="b"/>
            <c:showVal val="1"/>
          </c:dLbls>
          <c:cat>
            <c:strRef>
              <c:f>Лист1!$A$2:$A$7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 3 кв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136.6</c:v>
                </c:pt>
                <c:pt idx="1">
                  <c:v>136.69999999999999</c:v>
                </c:pt>
                <c:pt idx="2">
                  <c:v>137.9</c:v>
                </c:pt>
                <c:pt idx="3">
                  <c:v>136.30000000000001</c:v>
                </c:pt>
                <c:pt idx="4">
                  <c:v>135.5</c:v>
                </c:pt>
                <c:pt idx="5">
                  <c:v>130</c:v>
                </c:pt>
              </c:numCache>
            </c:numRef>
          </c:val>
        </c:ser>
        <c:marker val="1"/>
        <c:axId val="139211904"/>
        <c:axId val="157925760"/>
      </c:lineChart>
      <c:catAx>
        <c:axId val="139211904"/>
        <c:scaling>
          <c:orientation val="minMax"/>
        </c:scaling>
        <c:axPos val="b"/>
        <c:numFmt formatCode="General" sourceLinked="1"/>
        <c:tickLblPos val="nextTo"/>
        <c:crossAx val="157925760"/>
        <c:crosses val="autoZero"/>
        <c:auto val="1"/>
        <c:lblAlgn val="ctr"/>
        <c:lblOffset val="100"/>
      </c:catAx>
      <c:valAx>
        <c:axId val="157925760"/>
        <c:scaling>
          <c:orientation val="minMax"/>
        </c:scaling>
        <c:axPos val="l"/>
        <c:numFmt formatCode="General" sourceLinked="1"/>
        <c:tickLblPos val="nextTo"/>
        <c:crossAx val="139211904"/>
        <c:crosses val="autoZero"/>
        <c:crossBetween val="between"/>
      </c:valAx>
      <c:spPr>
        <a:noFill/>
      </c:spPr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>
        <c:manualLayout>
          <c:layoutTarget val="inner"/>
          <c:xMode val="edge"/>
          <c:yMode val="edge"/>
          <c:x val="6.9353188490327594E-2"/>
          <c:y val="5.0473457250976232E-2"/>
          <c:w val="0.80038446583065948"/>
          <c:h val="0.84317326500459733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ХМАО</c:v>
                </c:pt>
              </c:strCache>
            </c:strRef>
          </c:tx>
          <c:dLbls>
            <c:dLblPos val="b"/>
            <c:showVal val="1"/>
          </c:dLbls>
          <c:cat>
            <c:strRef>
              <c:f>Лист1!$A$2:$A$7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 3 кв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2.67</c:v>
                </c:pt>
                <c:pt idx="1">
                  <c:v>2.71</c:v>
                </c:pt>
                <c:pt idx="2">
                  <c:v>2.7</c:v>
                </c:pt>
                <c:pt idx="3">
                  <c:v>2.7</c:v>
                </c:pt>
                <c:pt idx="4">
                  <c:v>2.73</c:v>
                </c:pt>
                <c:pt idx="5">
                  <c:v>2.86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РФ</c:v>
                </c:pt>
              </c:strCache>
            </c:strRef>
          </c:tx>
          <c:dLbls>
            <c:dLbl>
              <c:idx val="4"/>
              <c:layout>
                <c:manualLayout>
                  <c:x val="-3.7037037037037222E-2"/>
                  <c:y val="8.1374947165940223E-2"/>
                </c:manualLayout>
              </c:layout>
              <c:showVal val="1"/>
            </c:dLbl>
            <c:dLbl>
              <c:idx val="5"/>
              <c:delete val="1"/>
            </c:dLbl>
            <c:dLblPos val="b"/>
            <c:showVal val="1"/>
          </c:dLbls>
          <c:cat>
            <c:strRef>
              <c:f>Лист1!$A$2:$A$7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2014 3 кв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  <c:pt idx="0">
                  <c:v>2.25</c:v>
                </c:pt>
                <c:pt idx="1">
                  <c:v>2.12</c:v>
                </c:pt>
                <c:pt idx="2">
                  <c:v>2.1</c:v>
                </c:pt>
                <c:pt idx="3">
                  <c:v>2.0299999999999998</c:v>
                </c:pt>
                <c:pt idx="4">
                  <c:v>2.0299999999999998</c:v>
                </c:pt>
                <c:pt idx="5">
                  <c:v>2.0299999999999998</c:v>
                </c:pt>
              </c:numCache>
            </c:numRef>
          </c:val>
        </c:ser>
        <c:marker val="1"/>
        <c:axId val="163645312"/>
        <c:axId val="166281216"/>
      </c:lineChart>
      <c:catAx>
        <c:axId val="163645312"/>
        <c:scaling>
          <c:orientation val="minMax"/>
        </c:scaling>
        <c:axPos val="b"/>
        <c:numFmt formatCode="General" sourceLinked="1"/>
        <c:tickLblPos val="nextTo"/>
        <c:crossAx val="166281216"/>
        <c:crosses val="autoZero"/>
        <c:auto val="1"/>
        <c:lblAlgn val="ctr"/>
        <c:lblOffset val="100"/>
      </c:catAx>
      <c:valAx>
        <c:axId val="166281216"/>
        <c:scaling>
          <c:orientation val="minMax"/>
        </c:scaling>
        <c:axPos val="l"/>
        <c:numFmt formatCode="General" sourceLinked="1"/>
        <c:tickLblPos val="nextTo"/>
        <c:crossAx val="163645312"/>
        <c:crosses val="autoZero"/>
        <c:crossBetween val="between"/>
      </c:valAx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число врачей</c:v>
                </c:pt>
              </c:strCache>
            </c:strRef>
          </c:tx>
          <c:dLbls>
            <c:dLblPos val="b"/>
            <c:showVal val="1"/>
          </c:dLbls>
          <c:cat>
            <c:strRef>
              <c:f>Лист1!$A$2:$A$13</c:f>
              <c:strCache>
                <c:ptCount val="12"/>
                <c:pt idx="0">
                  <c:v>2003</c:v>
                </c:pt>
                <c:pt idx="1">
                  <c:v>2004</c:v>
                </c:pt>
                <c:pt idx="2">
                  <c:v>2005</c:v>
                </c:pt>
                <c:pt idx="3">
                  <c:v>2006</c:v>
                </c:pt>
                <c:pt idx="4">
                  <c:v>2007</c:v>
                </c:pt>
                <c:pt idx="5">
                  <c:v>2008</c:v>
                </c:pt>
                <c:pt idx="6">
                  <c:v>2009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2014 3 кв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36</c:v>
                </c:pt>
                <c:pt idx="1">
                  <c:v>65</c:v>
                </c:pt>
                <c:pt idx="2">
                  <c:v>77</c:v>
                </c:pt>
                <c:pt idx="3">
                  <c:v>96</c:v>
                </c:pt>
                <c:pt idx="4">
                  <c:v>97</c:v>
                </c:pt>
                <c:pt idx="5">
                  <c:v>128</c:v>
                </c:pt>
                <c:pt idx="6">
                  <c:v>134</c:v>
                </c:pt>
                <c:pt idx="7">
                  <c:v>147</c:v>
                </c:pt>
                <c:pt idx="8">
                  <c:v>151</c:v>
                </c:pt>
                <c:pt idx="9">
                  <c:v>156</c:v>
                </c:pt>
                <c:pt idx="10">
                  <c:v>149</c:v>
                </c:pt>
                <c:pt idx="11">
                  <c:v>112</c:v>
                </c:pt>
              </c:numCache>
            </c:numRef>
          </c:val>
        </c:ser>
        <c:marker val="1"/>
        <c:axId val="166346112"/>
        <c:axId val="35987840"/>
      </c:lineChart>
      <c:catAx>
        <c:axId val="16634611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 baseline="0"/>
            </a:pPr>
            <a:endParaRPr lang="ru-RU"/>
          </a:p>
        </c:txPr>
        <c:crossAx val="35987840"/>
        <c:crosses val="autoZero"/>
        <c:auto val="1"/>
        <c:lblAlgn val="ctr"/>
        <c:lblOffset val="100"/>
      </c:catAx>
      <c:valAx>
        <c:axId val="35987840"/>
        <c:scaling>
          <c:orientation val="minMax"/>
        </c:scaling>
        <c:axPos val="l"/>
        <c:numFmt formatCode="General" sourceLinked="1"/>
        <c:tickLblPos val="nextTo"/>
        <c:crossAx val="166346112"/>
        <c:crosses val="autoZero"/>
        <c:crossBetween val="between"/>
      </c:valAx>
    </c:plotArea>
    <c:legend>
      <c:legendPos val="r"/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800" b="0" dirty="0"/>
              <a:t>2013 год - </a:t>
            </a:r>
            <a:r>
              <a:rPr lang="ru-RU" sz="1800" b="0" dirty="0" smtClean="0"/>
              <a:t>50 млрд.113,7</a:t>
            </a:r>
            <a:r>
              <a:rPr lang="ru-RU" sz="1800" b="0" baseline="0" dirty="0" smtClean="0"/>
              <a:t> </a:t>
            </a:r>
            <a:r>
              <a:rPr lang="ru-RU" sz="1800" b="0" dirty="0" smtClean="0"/>
              <a:t> </a:t>
            </a:r>
            <a:r>
              <a:rPr lang="ru-RU" sz="1800" b="0" dirty="0" err="1"/>
              <a:t>млн.руб</a:t>
            </a:r>
            <a:r>
              <a:rPr lang="ru-RU" sz="1800" b="0" dirty="0"/>
              <a:t>.</a:t>
            </a:r>
          </a:p>
        </c:rich>
      </c:tx>
      <c:layout>
        <c:manualLayout>
          <c:xMode val="edge"/>
          <c:yMode val="edge"/>
          <c:x val="0.14639646003824708"/>
          <c:y val="1.6691843165018812E-2"/>
        </c:manualLayout>
      </c:layout>
    </c:title>
    <c:plotArea>
      <c:layout>
        <c:manualLayout>
          <c:layoutTarget val="inner"/>
          <c:xMode val="edge"/>
          <c:yMode val="edge"/>
          <c:x val="7.6023814255009231E-2"/>
          <c:y val="0.28056857733923246"/>
          <c:w val="0.78975711756909861"/>
          <c:h val="0.71943142266076932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 -50 млрд. 113,7 млн.руб.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2898569285207712"/>
                  <c:y val="9.584644730985324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79083863075782"/>
                  <c:y val="-0.1384573056824121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Средства бюджета</c:v>
                </c:pt>
                <c:pt idx="1">
                  <c:v>Средства ОМС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16383.1</c:v>
                </c:pt>
                <c:pt idx="1">
                  <c:v>33730.6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3.2710418804930204E-2"/>
          <c:y val="0.14097378723463894"/>
          <c:w val="0.94992521014990861"/>
          <c:h val="6.4597081328327338E-2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0.13623122437493401"/>
          <c:y val="6.0200872492772471E-2"/>
          <c:w val="0.85662139149358207"/>
          <c:h val="0.70589188620424759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РОССИЯ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>
                <c:manualLayout>
                  <c:x val="-2.9118570141844703E-2"/>
                  <c:y val="7.1679703799145289E-2"/>
                </c:manualLayout>
              </c:layout>
              <c:showVal val="1"/>
            </c:dLbl>
            <c:dLbl>
              <c:idx val="7"/>
              <c:layout/>
              <c:showVal val="1"/>
            </c:dLbl>
            <c:dLbl>
              <c:idx val="8"/>
              <c:layout>
                <c:manualLayout>
                  <c:x val="-4.2911577051139738E-2"/>
                  <c:y val="6.9119714377747193E-2"/>
                </c:manualLayout>
              </c:layout>
              <c:showVal val="1"/>
            </c:dLbl>
            <c:dLbl>
              <c:idx val="9"/>
              <c:layout/>
              <c:showVal val="1"/>
            </c:dLbl>
            <c:dLbl>
              <c:idx val="10"/>
              <c:layout>
                <c:manualLayout>
                  <c:x val="-1.5325563232549903E-2"/>
                  <c:y val="-4.3519820163766806E-2"/>
                </c:manualLayout>
              </c:layout>
              <c:showVal val="1"/>
            </c:dLbl>
            <c:dLbl>
              <c:idx val="11"/>
              <c:layout/>
              <c:showVal val="1"/>
            </c:dLbl>
            <c:dLbl>
              <c:idx val="12"/>
              <c:showVal val="1"/>
            </c:dLbl>
            <c:dLbl>
              <c:idx val="16"/>
              <c:showVal val="1"/>
            </c:dLbl>
            <c:delete val="1"/>
          </c:dLbls>
          <c:trendline>
            <c:trendlineType val="linear"/>
          </c:trendline>
          <c:cat>
            <c:strRef>
              <c:f>Лист1!$A$2:$A$13</c:f>
              <c:strCache>
                <c:ptCount val="12"/>
                <c:pt idx="0">
                  <c:v>2000</c:v>
                </c:pt>
                <c:pt idx="2">
                  <c:v>2005</c:v>
                </c:pt>
                <c:pt idx="5">
                  <c:v>2008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9 месяцев 2014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15.2</c:v>
                </c:pt>
                <c:pt idx="1">
                  <c:v>15.5</c:v>
                </c:pt>
                <c:pt idx="2">
                  <c:v>16.100000000000001</c:v>
                </c:pt>
                <c:pt idx="3">
                  <c:v>15</c:v>
                </c:pt>
                <c:pt idx="4">
                  <c:v>14.6</c:v>
                </c:pt>
                <c:pt idx="5">
                  <c:v>14.6</c:v>
                </c:pt>
                <c:pt idx="6">
                  <c:v>14.2</c:v>
                </c:pt>
                <c:pt idx="7">
                  <c:v>13.8</c:v>
                </c:pt>
                <c:pt idx="8">
                  <c:v>13.5</c:v>
                </c:pt>
                <c:pt idx="9">
                  <c:v>13.3</c:v>
                </c:pt>
                <c:pt idx="10">
                  <c:v>13.3</c:v>
                </c:pt>
                <c:pt idx="11">
                  <c:v>13.1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ХМАО-Югра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>
                <c:manualLayout>
                  <c:x val="-2.2988344848824831E-2"/>
                  <c:y val="-2.55998942139803E-2"/>
                </c:manualLayout>
              </c:layout>
              <c:showVal val="1"/>
            </c:dLbl>
            <c:dLbl>
              <c:idx val="7"/>
              <c:layout/>
              <c:showVal val="1"/>
            </c:dLbl>
            <c:dLbl>
              <c:idx val="8"/>
              <c:layout/>
              <c:showVal val="1"/>
            </c:dLbl>
            <c:dLbl>
              <c:idx val="9"/>
              <c:layout/>
              <c:showVal val="1"/>
            </c:dLbl>
            <c:dLbl>
              <c:idx val="10"/>
              <c:layout>
                <c:manualLayout>
                  <c:x val="-3.371623911160971E-2"/>
                  <c:y val="-5.6319767270757007E-2"/>
                </c:manualLayout>
              </c:layout>
              <c:showVal val="1"/>
            </c:dLbl>
            <c:dLbl>
              <c:idx val="11"/>
              <c:layout/>
              <c:showVal val="1"/>
            </c:dLbl>
            <c:dLbl>
              <c:idx val="12"/>
              <c:showVal val="1"/>
            </c:dLbl>
            <c:dLbl>
              <c:idx val="16"/>
              <c:showVal val="1"/>
            </c:dLbl>
            <c:delete val="1"/>
          </c:dLbls>
          <c:trendline>
            <c:trendlineType val="linear"/>
          </c:trendline>
          <c:cat>
            <c:strRef>
              <c:f>Лист1!$A$2:$A$13</c:f>
              <c:strCache>
                <c:ptCount val="12"/>
                <c:pt idx="0">
                  <c:v>2000</c:v>
                </c:pt>
                <c:pt idx="2">
                  <c:v>2005</c:v>
                </c:pt>
                <c:pt idx="5">
                  <c:v>2008</c:v>
                </c:pt>
                <c:pt idx="7">
                  <c:v>2010</c:v>
                </c:pt>
                <c:pt idx="8">
                  <c:v>2011</c:v>
                </c:pt>
                <c:pt idx="9">
                  <c:v>2012</c:v>
                </c:pt>
                <c:pt idx="10">
                  <c:v>2013</c:v>
                </c:pt>
                <c:pt idx="11">
                  <c:v>9 месяцев 2014</c:v>
                </c:pt>
              </c:strCache>
            </c:strRef>
          </c:cat>
          <c:val>
            <c:numRef>
              <c:f>Лист1!$C$2:$C$13</c:f>
              <c:numCache>
                <c:formatCode>General</c:formatCode>
                <c:ptCount val="12"/>
                <c:pt idx="0">
                  <c:v>6.9</c:v>
                </c:pt>
                <c:pt idx="1">
                  <c:v>6.9</c:v>
                </c:pt>
                <c:pt idx="2">
                  <c:v>7.1</c:v>
                </c:pt>
                <c:pt idx="3">
                  <c:v>6.8</c:v>
                </c:pt>
                <c:pt idx="4">
                  <c:v>6.7</c:v>
                </c:pt>
                <c:pt idx="5">
                  <c:v>6.8</c:v>
                </c:pt>
                <c:pt idx="6">
                  <c:v>6.6</c:v>
                </c:pt>
                <c:pt idx="7">
                  <c:v>6.8</c:v>
                </c:pt>
                <c:pt idx="8">
                  <c:v>6.5</c:v>
                </c:pt>
                <c:pt idx="9">
                  <c:v>6.3</c:v>
                </c:pt>
                <c:pt idx="10">
                  <c:v>6.3</c:v>
                </c:pt>
                <c:pt idx="11">
                  <c:v>6.4</c:v>
                </c:pt>
              </c:numCache>
            </c:numRef>
          </c:val>
        </c:ser>
        <c:dLbls/>
        <c:marker val="1"/>
        <c:axId val="72908800"/>
        <c:axId val="72910336"/>
      </c:lineChart>
      <c:catAx>
        <c:axId val="729088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100" baseline="0"/>
            </a:pPr>
            <a:endParaRPr lang="ru-RU"/>
          </a:p>
        </c:txPr>
        <c:crossAx val="72910336"/>
        <c:crosses val="autoZero"/>
        <c:auto val="1"/>
        <c:lblAlgn val="ctr"/>
        <c:lblOffset val="100"/>
      </c:catAx>
      <c:valAx>
        <c:axId val="72910336"/>
        <c:scaling>
          <c:orientation val="minMax"/>
          <c:max val="17"/>
          <c:min val="6"/>
        </c:scaling>
        <c:axPos val="l"/>
        <c:majorGridlines/>
        <c:numFmt formatCode="#,##0.00" sourceLinked="0"/>
        <c:tickLblPos val="nextTo"/>
        <c:txPr>
          <a:bodyPr/>
          <a:lstStyle/>
          <a:p>
            <a:pPr>
              <a:defRPr sz="1600"/>
            </a:pPr>
            <a:endParaRPr lang="ru-RU"/>
          </a:p>
        </c:txPr>
        <c:crossAx val="72908800"/>
        <c:crosses val="autoZero"/>
        <c:crossBetween val="between"/>
        <c:majorUnit val="2"/>
      </c:valAx>
    </c:plotArea>
    <c:legend>
      <c:legendPos val="b"/>
      <c:legendEntry>
        <c:idx val="2"/>
        <c:delete val="1"/>
      </c:legendEntry>
      <c:legendEntry>
        <c:idx val="3"/>
        <c:delete val="1"/>
      </c:legendEntry>
      <c:layout/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sz="1800" b="0" dirty="0" smtClean="0"/>
              <a:t>2014 </a:t>
            </a:r>
            <a:r>
              <a:rPr lang="ru-RU" sz="1800" b="0" dirty="0"/>
              <a:t>год - </a:t>
            </a:r>
            <a:r>
              <a:rPr lang="ru-RU" sz="1800" b="0" dirty="0" smtClean="0"/>
              <a:t>57 млрд.764,0 </a:t>
            </a:r>
            <a:r>
              <a:rPr lang="ru-RU" sz="1800" b="0" dirty="0"/>
              <a:t>млн.руб.</a:t>
            </a:r>
          </a:p>
        </c:rich>
      </c:tx>
      <c:layout>
        <c:manualLayout>
          <c:xMode val="edge"/>
          <c:yMode val="edge"/>
          <c:x val="0.11462650314344204"/>
          <c:y val="3.616566019087411E-2"/>
        </c:manualLayout>
      </c:layout>
    </c:title>
    <c:plotArea>
      <c:layout>
        <c:manualLayout>
          <c:layoutTarget val="inner"/>
          <c:xMode val="edge"/>
          <c:yMode val="edge"/>
          <c:x val="7.6249314225556808E-2"/>
          <c:y val="0.28935091073500224"/>
          <c:w val="0.70159521329438668"/>
          <c:h val="0.66335553363077893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2012 год - 41 млрд.182,8 млн.руб.</c:v>
                </c:pt>
              </c:strCache>
            </c:strRef>
          </c:tx>
          <c:explosion val="25"/>
          <c:dLbls>
            <c:dLbl>
              <c:idx val="0"/>
              <c:layout>
                <c:manualLayout>
                  <c:x val="-0.24061763255834609"/>
                  <c:y val="5.5433567340415543E-3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3168467905756093"/>
                  <c:y val="-4.4760426049439452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Средства бюджета</c:v>
                </c:pt>
                <c:pt idx="1">
                  <c:v>Средства ОМС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20110.099999999991</c:v>
                </c:pt>
                <c:pt idx="1">
                  <c:v>37653.9</c:v>
                </c:pt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"/>
          <c:y val="0.13569863474358893"/>
          <c:w val="0.96299534492150829"/>
          <c:h val="0.10949360390263913"/>
        </c:manualLayout>
      </c:layout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 год</c:v>
                </c:pt>
              </c:strCache>
            </c:strRef>
          </c:tx>
          <c:dLbls>
            <c:dLbl>
              <c:idx val="0"/>
              <c:layout>
                <c:manualLayout>
                  <c:x val="1.3888888888888911E-2"/>
                  <c:y val="-3.928445725252279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7160493827160542E-3"/>
                  <c:y val="-3.08663592698394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ХМАО-Югра</c:v>
                </c:pt>
                <c:pt idx="1">
                  <c:v>РФ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31507</c:v>
                </c:pt>
                <c:pt idx="1">
                  <c:v>19872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2014 год</c:v>
                </c:pt>
              </c:strCache>
            </c:strRef>
          </c:tx>
          <c:dLbls>
            <c:dLbl>
              <c:idx val="0"/>
              <c:layout>
                <c:manualLayout>
                  <c:x val="2.4691358024691412E-2"/>
                  <c:y val="-3.6478424591628297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8518518518518511E-2"/>
                  <c:y val="-5.050858789610082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Val val="1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ХМАО-Югра</c:v>
                </c:pt>
                <c:pt idx="1">
                  <c:v>РФ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36023</c:v>
                </c:pt>
                <c:pt idx="1">
                  <c:v>22648</c:v>
                </c:pt>
              </c:numCache>
            </c:numRef>
          </c:val>
        </c:ser>
        <c:dLbls/>
        <c:shape val="cylinder"/>
        <c:axId val="83419904"/>
        <c:axId val="83421440"/>
        <c:axId val="0"/>
      </c:bar3DChart>
      <c:catAx>
        <c:axId val="83419904"/>
        <c:scaling>
          <c:orientation val="minMax"/>
        </c:scaling>
        <c:axPos val="b"/>
        <c:numFmt formatCode="General" sourceLinked="0"/>
        <c:tickLblPos val="nextTo"/>
        <c:crossAx val="83421440"/>
        <c:crosses val="autoZero"/>
        <c:auto val="1"/>
        <c:lblAlgn val="ctr"/>
        <c:lblOffset val="100"/>
      </c:catAx>
      <c:valAx>
        <c:axId val="83421440"/>
        <c:scaling>
          <c:orientation val="minMax"/>
        </c:scaling>
        <c:axPos val="l"/>
        <c:majorGridlines>
          <c:spPr>
            <a:ln>
              <a:noFill/>
            </a:ln>
          </c:spPr>
        </c:majorGridlines>
        <c:numFmt formatCode="General" sourceLinked="1"/>
        <c:tickLblPos val="nextTo"/>
        <c:crossAx val="834199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37765796636531518"/>
          <c:y val="2.3661262807495309E-2"/>
          <c:w val="0.46493462622727716"/>
          <c:h val="7.7195063238475428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hPercent val="74"/>
      <c:depthPercent val="100"/>
      <c:rAngAx val="1"/>
    </c:view3D>
    <c:plotArea>
      <c:layout>
        <c:manualLayout>
          <c:layoutTarget val="inner"/>
          <c:xMode val="edge"/>
          <c:yMode val="edge"/>
          <c:x val="0.10200508500059402"/>
          <c:y val="2.6595740203950401E-2"/>
          <c:w val="0.72198195953817712"/>
          <c:h val="0.88746894284473388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Всего получило ВМП (чел.)</c:v>
                </c:pt>
              </c:strCache>
            </c:strRef>
          </c:tx>
          <c:dLbls>
            <c:dLbl>
              <c:idx val="0"/>
              <c:layout>
                <c:manualLayout>
                  <c:x val="1.5762221531315703E-2"/>
                  <c:y val="-2.3079559047268695E-2"/>
                </c:manualLayout>
              </c:layout>
              <c:showVal val="1"/>
            </c:dLbl>
            <c:dLbl>
              <c:idx val="1"/>
              <c:layout>
                <c:manualLayout>
                  <c:x val="8.7054236996777709E-3"/>
                  <c:y val="-2.8965754833543196E-2"/>
                </c:manualLayout>
              </c:layout>
              <c:showVal val="1"/>
            </c:dLbl>
            <c:dLbl>
              <c:idx val="2"/>
              <c:layout>
                <c:manualLayout>
                  <c:x val="1.3771007693202055E-2"/>
                  <c:y val="-4.5643076695182005E-3"/>
                </c:manualLayout>
              </c:layout>
              <c:showVal val="1"/>
            </c:dLbl>
            <c:dLbl>
              <c:idx val="3"/>
              <c:layout>
                <c:manualLayout>
                  <c:x val="9.424864838926213E-3"/>
                  <c:y val="4.3856659024418179E-3"/>
                </c:manualLayout>
              </c:layout>
              <c:showVal val="1"/>
            </c:dLbl>
            <c:dLbl>
              <c:idx val="4"/>
              <c:layout>
                <c:manualLayout>
                  <c:x val="2.5630178941478097E-2"/>
                  <c:y val="2.672262004558416E-3"/>
                </c:manualLayout>
              </c:layout>
              <c:showVal val="1"/>
            </c:dLbl>
            <c:dLbl>
              <c:idx val="5"/>
              <c:layout>
                <c:manualLayout>
                  <c:x val="1.8510684791067517E-2"/>
                  <c:y val="0"/>
                </c:manualLayout>
              </c:layout>
              <c:showVal val="1"/>
            </c:dLbl>
            <c:showVal val="1"/>
          </c:dLbls>
          <c:cat>
            <c:strRef>
              <c:f>Sheet1!$B$1:$G$1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 9 мес. 2014</c:v>
                </c:pt>
              </c:strCache>
            </c:strRef>
          </c:cat>
          <c:val>
            <c:numRef>
              <c:f>Sheet1!$B$2:$G$2</c:f>
              <c:numCache>
                <c:formatCode>#,##0</c:formatCode>
                <c:ptCount val="6"/>
                <c:pt idx="0">
                  <c:v>13157</c:v>
                </c:pt>
                <c:pt idx="1">
                  <c:v>12933</c:v>
                </c:pt>
                <c:pt idx="2">
                  <c:v>10848</c:v>
                </c:pt>
                <c:pt idx="3">
                  <c:v>8584</c:v>
                </c:pt>
                <c:pt idx="4">
                  <c:v>9073</c:v>
                </c:pt>
                <c:pt idx="5">
                  <c:v>8980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ВМП в ЛПУ автономного округа (чел.)</c:v>
                </c:pt>
              </c:strCache>
            </c:strRef>
          </c:tx>
          <c:dLbls>
            <c:dLbl>
              <c:idx val="0"/>
              <c:layout>
                <c:manualLayout>
                  <c:x val="3.1472424629503212E-2"/>
                  <c:y val="-2.0549063572061019E-3"/>
                </c:manualLayout>
              </c:layout>
              <c:showVal val="1"/>
            </c:dLbl>
            <c:dLbl>
              <c:idx val="1"/>
              <c:layout>
                <c:manualLayout>
                  <c:x val="3.7551601352998003E-2"/>
                  <c:y val="-1.6067296463884499E-2"/>
                </c:manualLayout>
              </c:layout>
              <c:showVal val="1"/>
            </c:dLbl>
            <c:dLbl>
              <c:idx val="2"/>
              <c:layout>
                <c:manualLayout>
                  <c:x val="3.4185232195854939E-2"/>
                  <c:y val="1.0621294603629899E-2"/>
                </c:manualLayout>
              </c:layout>
              <c:showVal val="1"/>
            </c:dLbl>
            <c:dLbl>
              <c:idx val="3"/>
              <c:layout>
                <c:manualLayout>
                  <c:x val="3.0461344342126793E-2"/>
                  <c:y val="4.3966074476573811E-3"/>
                </c:manualLayout>
              </c:layout>
              <c:showVal val="1"/>
            </c:dLbl>
            <c:dLbl>
              <c:idx val="4"/>
              <c:layout>
                <c:manualLayout>
                  <c:x val="2.2782381281313865E-2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3.2749673091888677E-2"/>
                  <c:y val="0"/>
                </c:manualLayout>
              </c:layout>
              <c:showVal val="1"/>
            </c:dLbl>
            <c:showVal val="1"/>
          </c:dLbls>
          <c:cat>
            <c:strRef>
              <c:f>Sheet1!$B$1:$G$1</c:f>
              <c:strCache>
                <c:ptCount val="6"/>
                <c:pt idx="0">
                  <c:v>2009</c:v>
                </c:pt>
                <c:pt idx="1">
                  <c:v>2010</c:v>
                </c:pt>
                <c:pt idx="2">
                  <c:v>2011</c:v>
                </c:pt>
                <c:pt idx="3">
                  <c:v>2012</c:v>
                </c:pt>
                <c:pt idx="4">
                  <c:v>2013</c:v>
                </c:pt>
                <c:pt idx="5">
                  <c:v> 9 мес. 2014</c:v>
                </c:pt>
              </c:strCache>
            </c:strRef>
          </c:cat>
          <c:val>
            <c:numRef>
              <c:f>Sheet1!$B$3:$G$3</c:f>
              <c:numCache>
                <c:formatCode>#,##0</c:formatCode>
                <c:ptCount val="6"/>
                <c:pt idx="0">
                  <c:v>12470</c:v>
                </c:pt>
                <c:pt idx="1">
                  <c:v>12108</c:v>
                </c:pt>
                <c:pt idx="2">
                  <c:v>10007</c:v>
                </c:pt>
                <c:pt idx="3">
                  <c:v>7517</c:v>
                </c:pt>
                <c:pt idx="4">
                  <c:v>7962</c:v>
                </c:pt>
                <c:pt idx="5">
                  <c:v>7688</c:v>
                </c:pt>
              </c:numCache>
            </c:numRef>
          </c:val>
        </c:ser>
        <c:dLbls>
          <c:showVal val="1"/>
        </c:dLbls>
        <c:gapDepth val="0"/>
        <c:shape val="box"/>
        <c:axId val="84121856"/>
        <c:axId val="84193280"/>
        <c:axId val="0"/>
      </c:bar3DChart>
      <c:catAx>
        <c:axId val="84121856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84193280"/>
        <c:crosses val="autoZero"/>
        <c:auto val="1"/>
        <c:lblAlgn val="ctr"/>
        <c:lblOffset val="100"/>
        <c:tickLblSkip val="1"/>
        <c:tickMarkSkip val="1"/>
      </c:catAx>
      <c:valAx>
        <c:axId val="84193280"/>
        <c:scaling>
          <c:orientation val="minMax"/>
        </c:scaling>
        <c:axPos val="l"/>
        <c:majorGridlines/>
        <c:numFmt formatCode="#,##0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8412185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1396066653264831"/>
          <c:y val="0.11272441737038201"/>
          <c:w val="0.15894220237683476"/>
          <c:h val="0.68092109332016115"/>
        </c:manualLayout>
      </c:layout>
      <c:txPr>
        <a:bodyPr/>
        <a:lstStyle/>
        <a:p>
          <a:pPr>
            <a:defRPr sz="1500" baseline="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clustered"/>
        <c:ser>
          <c:idx val="0"/>
          <c:order val="0"/>
          <c:tx>
            <c:strRef>
              <c:f>Лист1!$A$2</c:f>
              <c:strCache>
                <c:ptCount val="1"/>
                <c:pt idx="0">
                  <c:v>проживает подлежащих</c:v>
                </c:pt>
              </c:strCache>
            </c:strRef>
          </c:tx>
          <c:dLbls>
            <c:dLbl>
              <c:idx val="0"/>
              <c:layout>
                <c:manualLayout>
                  <c:x val="1.8280410258470901E-2"/>
                  <c:y val="-1.1340637507677202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Val val="1"/>
            </c:dLbl>
            <c:dLbl>
              <c:idx val="1"/>
              <c:layout>
                <c:manualLayout>
                  <c:x val="1.6096517223020301E-2"/>
                  <c:y val="-1.1376189710677304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Val val="1"/>
            </c:dLbl>
            <c:dLbl>
              <c:idx val="2"/>
              <c:layout>
                <c:manualLayout>
                  <c:x val="1.3839091082604199E-2"/>
                  <c:y val="-8.2280163725623606E-3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Val val="1"/>
            </c:dLbl>
            <c:showVal val="1"/>
          </c:dLbls>
          <c:cat>
            <c:strRef>
              <c:f>Лист1!$B$1:$D$1</c:f>
              <c:strCache>
                <c:ptCount val="3"/>
                <c:pt idx="0">
                  <c:v>всего</c:v>
                </c:pt>
                <c:pt idx="1">
                  <c:v>мужчины</c:v>
                </c:pt>
                <c:pt idx="2">
                  <c:v>женщины</c:v>
                </c:pt>
              </c:strCache>
            </c:strRef>
          </c:cat>
          <c:val>
            <c:numRef>
              <c:f>Лист1!$B$2:$D$2</c:f>
              <c:numCache>
                <c:formatCode>General</c:formatCode>
                <c:ptCount val="3"/>
                <c:pt idx="0">
                  <c:v>729559</c:v>
                </c:pt>
                <c:pt idx="1">
                  <c:v>347812</c:v>
                </c:pt>
                <c:pt idx="2">
                  <c:v>364692</c:v>
                </c:pt>
              </c:numCache>
            </c:numRef>
          </c:val>
        </c:ser>
        <c:ser>
          <c:idx val="1"/>
          <c:order val="1"/>
          <c:tx>
            <c:strRef>
              <c:f>Лист1!$A$3</c:f>
              <c:strCache>
                <c:ptCount val="1"/>
                <c:pt idx="0">
                  <c:v>запланировано</c:v>
                </c:pt>
              </c:strCache>
            </c:strRef>
          </c:tx>
          <c:dLbls>
            <c:dLbl>
              <c:idx val="0"/>
              <c:layout>
                <c:manualLayout>
                  <c:x val="2.9520527991802794E-2"/>
                  <c:y val="-2.8368081747395791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Val val="1"/>
            </c:dLbl>
            <c:dLbl>
              <c:idx val="1"/>
              <c:layout>
                <c:manualLayout>
                  <c:x val="2.0161732648899602E-2"/>
                  <c:y val="-2.6338514680483604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Val val="1"/>
            </c:dLbl>
            <c:dLbl>
              <c:idx val="2"/>
              <c:layout>
                <c:manualLayout>
                  <c:x val="2.2523029322832396E-2"/>
                  <c:y val="-5.4173828632198502E-2"/>
                </c:manualLayout>
              </c:layout>
              <c:spPr/>
              <c:txPr>
                <a:bodyPr/>
                <a:lstStyle/>
                <a:p>
                  <a:pPr>
                    <a:defRPr/>
                  </a:pPr>
                  <a:endParaRPr lang="ru-RU"/>
                </a:p>
              </c:txPr>
              <c:dLblPos val="outEnd"/>
              <c:showVal val="1"/>
            </c:dLbl>
            <c:showVal val="1"/>
          </c:dLbls>
          <c:cat>
            <c:strRef>
              <c:f>Лист1!$B$1:$D$1</c:f>
              <c:strCache>
                <c:ptCount val="3"/>
                <c:pt idx="0">
                  <c:v>всего</c:v>
                </c:pt>
                <c:pt idx="1">
                  <c:v>мужчины</c:v>
                </c:pt>
                <c:pt idx="2">
                  <c:v>женщины</c:v>
                </c:pt>
              </c:strCache>
            </c:strRef>
          </c:cat>
          <c:val>
            <c:numRef>
              <c:f>Лист1!$B$3:$D$3</c:f>
              <c:numCache>
                <c:formatCode>General</c:formatCode>
                <c:ptCount val="3"/>
                <c:pt idx="0">
                  <c:v>210361</c:v>
                </c:pt>
                <c:pt idx="1">
                  <c:v>97473</c:v>
                </c:pt>
                <c:pt idx="2">
                  <c:v>112888</c:v>
                </c:pt>
              </c:numCache>
            </c:numRef>
          </c:val>
        </c:ser>
        <c:ser>
          <c:idx val="2"/>
          <c:order val="2"/>
          <c:tx>
            <c:strRef>
              <c:f>Лист1!$A$4</c:f>
              <c:strCache>
                <c:ptCount val="1"/>
                <c:pt idx="0">
                  <c:v>осмотрено</c:v>
                </c:pt>
              </c:strCache>
            </c:strRef>
          </c:tx>
          <c:dLbls>
            <c:showVal val="1"/>
          </c:dLbls>
          <c:cat>
            <c:strRef>
              <c:f>Лист1!$B$1:$D$1</c:f>
              <c:strCache>
                <c:ptCount val="3"/>
                <c:pt idx="0">
                  <c:v>всего</c:v>
                </c:pt>
                <c:pt idx="1">
                  <c:v>мужчины</c:v>
                </c:pt>
                <c:pt idx="2">
                  <c:v>женщины</c:v>
                </c:pt>
              </c:strCache>
            </c:strRef>
          </c:cat>
          <c:val>
            <c:numRef>
              <c:f>Лист1!$B$4:$D$4</c:f>
              <c:numCache>
                <c:formatCode>General</c:formatCode>
                <c:ptCount val="3"/>
                <c:pt idx="0">
                  <c:v>156446</c:v>
                </c:pt>
                <c:pt idx="1">
                  <c:v>66537</c:v>
                </c:pt>
                <c:pt idx="2">
                  <c:v>89909</c:v>
                </c:pt>
              </c:numCache>
            </c:numRef>
          </c:val>
        </c:ser>
        <c:dLbls/>
        <c:axId val="84000768"/>
        <c:axId val="84002304"/>
      </c:barChart>
      <c:catAx>
        <c:axId val="84000768"/>
        <c:scaling>
          <c:orientation val="minMax"/>
        </c:scaling>
        <c:axPos val="b"/>
        <c:numFmt formatCode="General" sourceLinked="1"/>
        <c:tickLblPos val="nextTo"/>
        <c:crossAx val="84002304"/>
        <c:crosses val="autoZero"/>
        <c:auto val="1"/>
        <c:lblAlgn val="ctr"/>
        <c:lblOffset val="100"/>
      </c:catAx>
      <c:valAx>
        <c:axId val="84002304"/>
        <c:scaling>
          <c:orientation val="minMax"/>
          <c:min val="0"/>
        </c:scaling>
        <c:axPos val="l"/>
        <c:numFmt formatCode="General" sourceLinked="1"/>
        <c:tickLblPos val="nextTo"/>
        <c:txPr>
          <a:bodyPr/>
          <a:lstStyle/>
          <a:p>
            <a:pPr>
              <a:defRPr sz="900" baseline="0"/>
            </a:pPr>
            <a:endParaRPr lang="ru-RU"/>
          </a:p>
        </c:txPr>
        <c:crossAx val="84000768"/>
        <c:crosses val="autoZero"/>
        <c:crossBetween val="between"/>
      </c:valAx>
    </c:plotArea>
    <c:legend>
      <c:legendPos val="b"/>
      <c:layout/>
    </c:legend>
    <c:plotVisOnly val="1"/>
    <c:dispBlanksAs val="gap"/>
  </c:chart>
  <c:spPr>
    <a:noFill/>
  </c:sp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Лист1!$A$2:$A$11</c:f>
              <c:strCache>
                <c:ptCount val="10"/>
                <c:pt idx="0">
                  <c:v>Повышенный уровень АД</c:v>
                </c:pt>
                <c:pt idx="1">
                  <c:v>Дислипидемия</c:v>
                </c:pt>
                <c:pt idx="2">
                  <c:v>Повышенный уровень глюкозы</c:v>
                </c:pt>
                <c:pt idx="3">
                  <c:v>Курение табака</c:v>
                </c:pt>
                <c:pt idx="4">
                  <c:v>Риск пагубного употребления алкоголя</c:v>
                </c:pt>
                <c:pt idx="5">
                  <c:v>Риск потребления наркотических веществ</c:v>
                </c:pt>
                <c:pt idx="6">
                  <c:v>Нерациональное питание</c:v>
                </c:pt>
                <c:pt idx="7">
                  <c:v>Низкая физическая активность</c:v>
                </c:pt>
                <c:pt idx="8">
                  <c:v>Ожирение</c:v>
                </c:pt>
                <c:pt idx="9">
                  <c:v>Высокий уровень стресса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2013</c:v>
                </c:pt>
              </c:strCache>
            </c:strRef>
          </c:tx>
          <c:dLbls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Повышенный уровень АД</c:v>
                </c:pt>
                <c:pt idx="1">
                  <c:v>Дислипидемия</c:v>
                </c:pt>
                <c:pt idx="2">
                  <c:v>Повышенный уровень глюкозы</c:v>
                </c:pt>
                <c:pt idx="3">
                  <c:v>Курение табака</c:v>
                </c:pt>
                <c:pt idx="4">
                  <c:v>Риск пагубного употребления алкоголя</c:v>
                </c:pt>
                <c:pt idx="5">
                  <c:v>Риск потребления наркотических веществ</c:v>
                </c:pt>
                <c:pt idx="6">
                  <c:v>Нерациональное питание</c:v>
                </c:pt>
                <c:pt idx="7">
                  <c:v>Низкая физическая активность</c:v>
                </c:pt>
                <c:pt idx="8">
                  <c:v>Ожирение</c:v>
                </c:pt>
                <c:pt idx="9">
                  <c:v>Высокий уровень стресса</c:v>
                </c:pt>
              </c:strCache>
            </c:strRef>
          </c:cat>
          <c:val>
            <c:numRef>
              <c:f>Лист1!$C$2:$C$11</c:f>
              <c:numCache>
                <c:formatCode>General</c:formatCode>
                <c:ptCount val="10"/>
                <c:pt idx="0">
                  <c:v>11.7</c:v>
                </c:pt>
                <c:pt idx="1">
                  <c:v>56.4</c:v>
                </c:pt>
                <c:pt idx="2">
                  <c:v>3</c:v>
                </c:pt>
                <c:pt idx="3">
                  <c:v>16.100000000000001</c:v>
                </c:pt>
                <c:pt idx="4">
                  <c:v>1.2</c:v>
                </c:pt>
                <c:pt idx="5">
                  <c:v>3.0000000000000002E-2</c:v>
                </c:pt>
                <c:pt idx="6">
                  <c:v>23.7</c:v>
                </c:pt>
                <c:pt idx="7">
                  <c:v>22</c:v>
                </c:pt>
                <c:pt idx="8">
                  <c:v>11.8</c:v>
                </c:pt>
                <c:pt idx="9">
                  <c:v>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9 мес 2014</c:v>
                </c:pt>
              </c:strCache>
            </c:strRef>
          </c:tx>
          <c:dLbls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Val val="1"/>
          </c:dLbls>
          <c:cat>
            <c:strRef>
              <c:f>Лист1!$A$2:$A$11</c:f>
              <c:strCache>
                <c:ptCount val="10"/>
                <c:pt idx="0">
                  <c:v>Повышенный уровень АД</c:v>
                </c:pt>
                <c:pt idx="1">
                  <c:v>Дислипидемия</c:v>
                </c:pt>
                <c:pt idx="2">
                  <c:v>Повышенный уровень глюкозы</c:v>
                </c:pt>
                <c:pt idx="3">
                  <c:v>Курение табака</c:v>
                </c:pt>
                <c:pt idx="4">
                  <c:v>Риск пагубного употребления алкоголя</c:v>
                </c:pt>
                <c:pt idx="5">
                  <c:v>Риск потребления наркотических веществ</c:v>
                </c:pt>
                <c:pt idx="6">
                  <c:v>Нерациональное питание</c:v>
                </c:pt>
                <c:pt idx="7">
                  <c:v>Низкая физическая активность</c:v>
                </c:pt>
                <c:pt idx="8">
                  <c:v>Ожирение</c:v>
                </c:pt>
                <c:pt idx="9">
                  <c:v>Высокий уровень стресса</c:v>
                </c:pt>
              </c:strCache>
            </c:strRef>
          </c:cat>
          <c:val>
            <c:numRef>
              <c:f>Лист1!$D$2:$D$11</c:f>
              <c:numCache>
                <c:formatCode>General</c:formatCode>
                <c:ptCount val="10"/>
                <c:pt idx="0">
                  <c:v>12.5</c:v>
                </c:pt>
                <c:pt idx="1">
                  <c:v>11.5</c:v>
                </c:pt>
                <c:pt idx="2">
                  <c:v>3.8</c:v>
                </c:pt>
                <c:pt idx="3">
                  <c:v>13.1</c:v>
                </c:pt>
                <c:pt idx="4">
                  <c:v>0.8</c:v>
                </c:pt>
                <c:pt idx="5">
                  <c:v>3.0000000000000002E-2</c:v>
                </c:pt>
                <c:pt idx="6">
                  <c:v>22.3</c:v>
                </c:pt>
                <c:pt idx="7">
                  <c:v>16.899999999999999</c:v>
                </c:pt>
                <c:pt idx="8">
                  <c:v>16.100000000000001</c:v>
                </c:pt>
                <c:pt idx="9">
                  <c:v>3.8</c:v>
                </c:pt>
              </c:numCache>
            </c:numRef>
          </c:val>
        </c:ser>
        <c:dLbls/>
        <c:axId val="97400704"/>
        <c:axId val="97402240"/>
      </c:barChart>
      <c:catAx>
        <c:axId val="974007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990" baseline="0"/>
            </a:pPr>
            <a:endParaRPr lang="ru-RU"/>
          </a:p>
        </c:txPr>
        <c:crossAx val="97402240"/>
        <c:crosses val="autoZero"/>
        <c:auto val="1"/>
        <c:lblAlgn val="ctr"/>
        <c:lblOffset val="100"/>
      </c:catAx>
      <c:valAx>
        <c:axId val="97402240"/>
        <c:scaling>
          <c:orientation val="minMax"/>
        </c:scaling>
        <c:axPos val="l"/>
        <c:majorGridlines/>
        <c:numFmt formatCode="General" sourceLinked="1"/>
        <c:tickLblPos val="nextTo"/>
        <c:crossAx val="9740070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Лист2!$A$3</c:f>
              <c:strCache>
                <c:ptCount val="1"/>
                <c:pt idx="0">
                  <c:v>курящие </c:v>
                </c:pt>
              </c:strCache>
            </c:strRef>
          </c:tx>
          <c:spPr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c:spPr>
          <c:cat>
            <c:numRef>
              <c:f>Лист2!$B$2:$D$2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Лист2!$B$3:$D$3</c:f>
              <c:numCache>
                <c:formatCode>0%</c:formatCode>
                <c:ptCount val="3"/>
                <c:pt idx="0">
                  <c:v>0.48000000000000009</c:v>
                </c:pt>
                <c:pt idx="1">
                  <c:v>0.41000000000000009</c:v>
                </c:pt>
                <c:pt idx="2">
                  <c:v>0.32700000000000012</c:v>
                </c:pt>
              </c:numCache>
            </c:numRef>
          </c:val>
        </c:ser>
        <c:ser>
          <c:idx val="1"/>
          <c:order val="1"/>
          <c:tx>
            <c:strRef>
              <c:f>Лист2!$A$4</c:f>
              <c:strCache>
                <c:ptCount val="1"/>
                <c:pt idx="0">
                  <c:v>не курящие</c:v>
                </c:pt>
              </c:strCache>
            </c:strRef>
          </c:tx>
          <c:dLbls>
            <c:dLbl>
              <c:idx val="2"/>
              <c:layout/>
              <c:tx>
                <c:rich>
                  <a:bodyPr/>
                  <a:lstStyle/>
                  <a:p>
                    <a:r>
                      <a:rPr lang="en-US" smtClean="0"/>
                      <a:t>6</a:t>
                    </a:r>
                    <a:r>
                      <a:rPr lang="ru-RU" smtClean="0"/>
                      <a:t>7</a:t>
                    </a:r>
                    <a:r>
                      <a:rPr lang="en-US" smtClean="0"/>
                      <a:t>%</a:t>
                    </a:r>
                    <a:endParaRPr lang="en-US" dirty="0"/>
                  </a:p>
                </c:rich>
              </c:tx>
              <c:showVal val="1"/>
            </c:dLbl>
            <c:showVal val="1"/>
          </c:dLbls>
          <c:cat>
            <c:numRef>
              <c:f>Лист2!$B$2:$D$2</c:f>
              <c:numCache>
                <c:formatCode>General</c:formatCode>
                <c:ptCount val="3"/>
                <c:pt idx="0">
                  <c:v>2012</c:v>
                </c:pt>
                <c:pt idx="1">
                  <c:v>2013</c:v>
                </c:pt>
                <c:pt idx="2">
                  <c:v>2014</c:v>
                </c:pt>
              </c:numCache>
            </c:numRef>
          </c:cat>
          <c:val>
            <c:numRef>
              <c:f>Лист2!$B$4:$D$4</c:f>
              <c:numCache>
                <c:formatCode>0%</c:formatCode>
                <c:ptCount val="3"/>
                <c:pt idx="0">
                  <c:v>0.52</c:v>
                </c:pt>
                <c:pt idx="1">
                  <c:v>0.59000000000000008</c:v>
                </c:pt>
                <c:pt idx="2">
                  <c:v>0.67700000000000038</c:v>
                </c:pt>
              </c:numCache>
            </c:numRef>
          </c:val>
        </c:ser>
        <c:dLbls>
          <c:showVal val="1"/>
        </c:dLbls>
        <c:gapWidth val="75"/>
        <c:axId val="54813824"/>
        <c:axId val="54815360"/>
      </c:barChart>
      <c:catAx>
        <c:axId val="54813824"/>
        <c:scaling>
          <c:orientation val="minMax"/>
        </c:scaling>
        <c:axPos val="b"/>
        <c:numFmt formatCode="General" sourceLinked="1"/>
        <c:majorTickMark val="none"/>
        <c:tickLblPos val="nextTo"/>
        <c:crossAx val="54815360"/>
        <c:crosses val="autoZero"/>
        <c:auto val="1"/>
        <c:lblAlgn val="ctr"/>
        <c:lblOffset val="100"/>
      </c:catAx>
      <c:valAx>
        <c:axId val="54815360"/>
        <c:scaling>
          <c:orientation val="minMax"/>
        </c:scaling>
        <c:axPos val="l"/>
        <c:numFmt formatCode="0%" sourceLinked="1"/>
        <c:majorTickMark val="none"/>
        <c:tickLblPos val="nextTo"/>
        <c:crossAx val="54813824"/>
        <c:crosses val="autoZero"/>
        <c:crossBetween val="between"/>
      </c:valAx>
    </c:plotArea>
    <c:legend>
      <c:legendPos val="b"/>
      <c:layout/>
    </c:legend>
    <c:plotVisOnly val="1"/>
    <c:dispBlanksAs val="gap"/>
  </c:chart>
  <c:externalData r:id="rId1"/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2013</c:v>
                </c:pt>
              </c:strCache>
            </c:strRef>
          </c:tx>
          <c:dLbls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Инфекционные</c:v>
                </c:pt>
                <c:pt idx="1">
                  <c:v>Новообразования</c:v>
                </c:pt>
                <c:pt idx="2">
                  <c:v>Болезни крови</c:v>
                </c:pt>
                <c:pt idx="3">
                  <c:v>Болезни эндокринной системы</c:v>
                </c:pt>
                <c:pt idx="4">
                  <c:v>Болезни нервной системы</c:v>
                </c:pt>
                <c:pt idx="5">
                  <c:v>Болезни глаза </c:v>
                </c:pt>
                <c:pt idx="6">
                  <c:v>Болезни системы кровообращения</c:v>
                </c:pt>
                <c:pt idx="7">
                  <c:v>Болезни органов дыхания</c:v>
                </c:pt>
                <c:pt idx="8">
                  <c:v>Болезни органов пищеварения</c:v>
                </c:pt>
                <c:pt idx="9">
                  <c:v>Болезни МПС</c:v>
                </c:pt>
                <c:pt idx="10">
                  <c:v>Прочие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535</c:v>
                </c:pt>
                <c:pt idx="1">
                  <c:v>393</c:v>
                </c:pt>
                <c:pt idx="2">
                  <c:v>1204</c:v>
                </c:pt>
                <c:pt idx="3">
                  <c:v>8319</c:v>
                </c:pt>
                <c:pt idx="4">
                  <c:v>1140</c:v>
                </c:pt>
                <c:pt idx="5">
                  <c:v>636</c:v>
                </c:pt>
                <c:pt idx="6">
                  <c:v>6208</c:v>
                </c:pt>
                <c:pt idx="7">
                  <c:v>866</c:v>
                </c:pt>
                <c:pt idx="8">
                  <c:v>5177</c:v>
                </c:pt>
                <c:pt idx="9">
                  <c:v>3007</c:v>
                </c:pt>
                <c:pt idx="10">
                  <c:v>3775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9 месяцев 2014 года</c:v>
                </c:pt>
              </c:strCache>
            </c:strRef>
          </c:tx>
          <c:dLbls>
            <c:txPr>
              <a:bodyPr/>
              <a:lstStyle/>
              <a:p>
                <a:pPr>
                  <a:defRPr sz="1200" baseline="0"/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Инфекционные</c:v>
                </c:pt>
                <c:pt idx="1">
                  <c:v>Новообразования</c:v>
                </c:pt>
                <c:pt idx="2">
                  <c:v>Болезни крови</c:v>
                </c:pt>
                <c:pt idx="3">
                  <c:v>Болезни эндокринной системы</c:v>
                </c:pt>
                <c:pt idx="4">
                  <c:v>Болезни нервной системы</c:v>
                </c:pt>
                <c:pt idx="5">
                  <c:v>Болезни глаза </c:v>
                </c:pt>
                <c:pt idx="6">
                  <c:v>Болезни системы кровообращения</c:v>
                </c:pt>
                <c:pt idx="7">
                  <c:v>Болезни органов дыхания</c:v>
                </c:pt>
                <c:pt idx="8">
                  <c:v>Болезни органов пищеварения</c:v>
                </c:pt>
                <c:pt idx="9">
                  <c:v>Болезни МПС</c:v>
                </c:pt>
                <c:pt idx="10">
                  <c:v>Прочие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416</c:v>
                </c:pt>
                <c:pt idx="1">
                  <c:v>276</c:v>
                </c:pt>
                <c:pt idx="2">
                  <c:v>607</c:v>
                </c:pt>
                <c:pt idx="3">
                  <c:v>6626</c:v>
                </c:pt>
                <c:pt idx="4">
                  <c:v>655</c:v>
                </c:pt>
                <c:pt idx="5">
                  <c:v>336</c:v>
                </c:pt>
                <c:pt idx="6">
                  <c:v>2811</c:v>
                </c:pt>
                <c:pt idx="7">
                  <c:v>626</c:v>
                </c:pt>
                <c:pt idx="8">
                  <c:v>2897</c:v>
                </c:pt>
                <c:pt idx="9">
                  <c:v>1687</c:v>
                </c:pt>
                <c:pt idx="10">
                  <c:v>2942</c:v>
                </c:pt>
              </c:numCache>
            </c:numRef>
          </c:val>
        </c:ser>
        <c:dLbls/>
        <c:axId val="97350784"/>
        <c:axId val="97352320"/>
      </c:barChart>
      <c:catAx>
        <c:axId val="97350784"/>
        <c:scaling>
          <c:orientation val="minMax"/>
        </c:scaling>
        <c:axPos val="b"/>
        <c:tickLblPos val="nextTo"/>
        <c:txPr>
          <a:bodyPr/>
          <a:lstStyle/>
          <a:p>
            <a:pPr>
              <a:defRPr sz="990" baseline="0"/>
            </a:pPr>
            <a:endParaRPr lang="ru-RU"/>
          </a:p>
        </c:txPr>
        <c:crossAx val="97352320"/>
        <c:crosses val="autoZero"/>
        <c:auto val="1"/>
        <c:lblAlgn val="ctr"/>
        <c:lblOffset val="100"/>
      </c:catAx>
      <c:valAx>
        <c:axId val="97352320"/>
        <c:scaling>
          <c:orientation val="minMax"/>
        </c:scaling>
        <c:axPos val="l"/>
        <c:majorGridlines/>
        <c:numFmt formatCode="General" sourceLinked="1"/>
        <c:tickLblPos val="nextTo"/>
        <c:crossAx val="97350784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depthPercent val="100"/>
      <c:rAngAx val="1"/>
    </c:view3D>
    <c:floor>
      <c:spPr>
        <a:noFill/>
      </c:spPr>
    </c:floor>
    <c:sideWall>
      <c:spPr>
        <a:noFill/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c:spPr>
    </c:sideWall>
    <c:backWall>
      <c:spPr>
        <a:noFill/>
        <a:ln w="6350" cap="rnd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c:spPr>
    </c:backWall>
    <c:plotArea>
      <c:layout/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 исполнения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2010 г.</c:v>
                </c:pt>
                <c:pt idx="1">
                  <c:v>2011 г.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</c:strCache>
            </c:strRef>
          </c:cat>
          <c:val>
            <c:numRef>
              <c:f>Лист1!$B$2:$B$6</c:f>
              <c:numCache>
                <c:formatCode>#,##0.0</c:formatCode>
                <c:ptCount val="5"/>
                <c:pt idx="0">
                  <c:v>1414.8</c:v>
                </c:pt>
                <c:pt idx="1">
                  <c:v>1495.1</c:v>
                </c:pt>
                <c:pt idx="2">
                  <c:v>1579.1</c:v>
                </c:pt>
                <c:pt idx="3">
                  <c:v>1699.3</c:v>
                </c:pt>
                <c:pt idx="4">
                  <c:v>1402.2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ФИНАНСИРОВАНИЕ</c:v>
                </c:pt>
              </c:strCache>
            </c:strRef>
          </c:tx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2010 г.</c:v>
                </c:pt>
                <c:pt idx="1">
                  <c:v>2011 г.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</c:strCache>
            </c:strRef>
          </c:cat>
          <c:val>
            <c:numRef>
              <c:f>Лист1!$C$2:$C$6</c:f>
              <c:numCache>
                <c:formatCode>#,##0.0</c:formatCode>
                <c:ptCount val="5"/>
                <c:pt idx="0">
                  <c:v>1586.4</c:v>
                </c:pt>
                <c:pt idx="1">
                  <c:v>1678.9</c:v>
                </c:pt>
                <c:pt idx="2">
                  <c:v>1751</c:v>
                </c:pt>
                <c:pt idx="3">
                  <c:v>1856.6</c:v>
                </c:pt>
                <c:pt idx="4">
                  <c:v>1986.6</c:v>
                </c:pt>
              </c:numCache>
            </c:numRef>
          </c:val>
        </c:ser>
        <c:dLbls/>
        <c:shape val="box"/>
        <c:axId val="97481088"/>
        <c:axId val="97482624"/>
        <c:axId val="97465216"/>
      </c:bar3DChart>
      <c:catAx>
        <c:axId val="974810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97482624"/>
        <c:crosses val="autoZero"/>
        <c:auto val="1"/>
        <c:lblAlgn val="ctr"/>
        <c:lblOffset val="100"/>
      </c:catAx>
      <c:valAx>
        <c:axId val="97482624"/>
        <c:scaling>
          <c:orientation val="minMax"/>
        </c:scaling>
        <c:axPos val="l"/>
        <c:majorGridlines/>
        <c:numFmt formatCode="#,##0.0" sourceLinked="1"/>
        <c:tickLblPos val="nextTo"/>
        <c:crossAx val="97481088"/>
        <c:crosses val="autoZero"/>
        <c:crossBetween val="between"/>
      </c:valAx>
      <c:serAx>
        <c:axId val="97465216"/>
        <c:scaling>
          <c:orientation val="minMax"/>
        </c:scaling>
        <c:delete val="1"/>
        <c:axPos val="b"/>
        <c:tickLblPos val="none"/>
        <c:crossAx val="97482624"/>
        <c:crosses val="autoZero"/>
      </c:serAx>
      <c:spPr>
        <a:noFill/>
        <a:ln w="25398">
          <a:noFill/>
        </a:ln>
      </c:spPr>
    </c:plotArea>
    <c:legend>
      <c:legendPos val="r"/>
      <c:layout/>
    </c:legend>
    <c:plotVisOnly val="1"/>
    <c:dispBlanksAs val="gap"/>
  </c:chart>
  <c:spPr>
    <a:noFill/>
  </c:spPr>
  <c:txPr>
    <a:bodyPr/>
    <a:lstStyle/>
    <a:p>
      <a:pPr>
        <a:defRPr sz="1800"/>
      </a:pPr>
      <a:endParaRPr lang="ru-RU"/>
    </a:p>
  </c:txPr>
  <c:externalData r:id="rId1"/>
  <c:userShapes r:id="rId2"/>
</c:chartSpace>
</file>

<file path=ppt/charts/chart2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0"/>
  <c:chart>
    <c:autoTitleDeleted val="1"/>
    <c:view3D>
      <c:rotX val="10"/>
      <c:rotY val="10"/>
      <c:depthPercent val="160"/>
      <c:perspective val="10"/>
    </c:view3D>
    <c:floor>
      <c:spPr>
        <a:noFill/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 fov="0">
            <a:rot lat="0" lon="0" rev="0"/>
          </a:camera>
          <a:lightRig rig="threePt" dir="t">
            <a:rot lat="0" lon="0" rev="1800000"/>
          </a:lightRig>
        </a:scene3d>
        <a:sp3d prstMaterial="matte">
          <a:bevelT h="20000"/>
        </a:sp3d>
      </c:spPr>
    </c:floor>
    <c:sideWall>
      <c:spPr>
        <a:noFill/>
        <a:ln w="6350" cap="rnd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c:spPr>
    </c:sideWall>
    <c:backWall>
      <c:spPr>
        <a:noFill/>
        <a:ln w="6350" cap="rnd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5000" dist="25000" dir="5400000" rotWithShape="0">
            <a:srgbClr val="000000">
              <a:alpha val="38000"/>
            </a:srgbClr>
          </a:outerShdw>
        </a:effectLst>
      </c:spPr>
    </c:backWall>
    <c:plotArea>
      <c:layout>
        <c:manualLayout>
          <c:layoutTarget val="inner"/>
          <c:xMode val="edge"/>
          <c:yMode val="edge"/>
          <c:x val="9.1047030179113128E-2"/>
          <c:y val="2.7511495243191308E-2"/>
          <c:w val="0.89318247088158598"/>
          <c:h val="0.80560194223377901"/>
        </c:manualLayout>
      </c:layout>
      <c:bar3DChart>
        <c:barDir val="col"/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ОНЛС</c:v>
                </c:pt>
              </c:strCache>
            </c:strRef>
          </c:tx>
          <c:spPr>
            <a:solidFill>
              <a:schemeClr val="accent1"/>
            </a:solidFill>
            <a:ln w="38048" cap="rnd" cmpd="sng" algn="ctr">
              <a:solidFill>
                <a:schemeClr val="accent4">
                  <a:shade val="95000"/>
                  <a:satMod val="105000"/>
                </a:schemeClr>
              </a:solidFill>
              <a:prstDash val="solid"/>
            </a:ln>
            <a:effectLst>
              <a:outerShdw blurRad="45000" dist="25000" dir="5400000" rotWithShape="0">
                <a:srgbClr val="000000">
                  <a:alpha val="38000"/>
                </a:srgbClr>
              </a:outerShdw>
            </a:effectLst>
            <a:scene3d>
              <a:camera prst="orthographicFront"/>
              <a:lightRig rig="threePt" dir="t">
                <a:rot lat="0" lon="0" rev="1800000"/>
              </a:lightRig>
            </a:scene3d>
            <a:sp3d prstMaterial="matte">
              <a:bevelT h="20000" prst="angle"/>
              <a:contourClr>
                <a:srgbClr val="000000"/>
              </a:contourClr>
            </a:sp3d>
          </c:spPr>
          <c:dPt>
            <c:idx val="2"/>
            <c:spPr>
              <a:solidFill>
                <a:schemeClr val="accent1"/>
              </a:solidFill>
              <a:ln w="6350" cap="rnd" cmpd="sng" algn="ctr">
                <a:solidFill>
                  <a:schemeClr val="accent4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45000" dist="25000" dir="5400000" rotWithShape="0">
                  <a:srgbClr val="000000">
                    <a:alpha val="38000"/>
                  </a:srgbClr>
                </a:outerShdw>
              </a:effectLst>
            </c:spPr>
          </c:dPt>
          <c:dPt>
            <c:idx val="3"/>
            <c:spPr>
              <a:solidFill>
                <a:schemeClr val="accent1"/>
              </a:solidFill>
              <a:ln w="6350" cap="rnd" cmpd="sng" algn="ctr">
                <a:solidFill>
                  <a:schemeClr val="accent1">
                    <a:shade val="95000"/>
                    <a:satMod val="105000"/>
                  </a:schemeClr>
                </a:solidFill>
                <a:prstDash val="solid"/>
              </a:ln>
              <a:effectLst>
                <a:outerShdw blurRad="39000" dist="25400" dir="5400000" rotWithShape="0">
                  <a:srgbClr val="000000">
                    <a:alpha val="38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5.2434975348822832E-3"/>
                  <c:y val="5.1574827655091318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381 </a:t>
                    </a:r>
                    <a:r>
                      <a:rPr lang="en-US" dirty="0" smtClean="0"/>
                      <a:t>821</a:t>
                    </a:r>
                    <a:endParaRPr lang="en-US" dirty="0"/>
                  </a:p>
                </c:rich>
              </c:tx>
              <c:showVal val="1"/>
            </c:dLbl>
            <c:dLbl>
              <c:idx val="1"/>
              <c:layout>
                <c:manualLayout>
                  <c:x val="-1.0891549390686987E-2"/>
                  <c:y val="3.0734345819645861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386 </a:t>
                    </a:r>
                    <a:r>
                      <a:rPr lang="en-US" dirty="0" smtClean="0"/>
                      <a:t>834</a:t>
                    </a:r>
                    <a:endParaRPr lang="en-US" dirty="0"/>
                  </a:p>
                </c:rich>
              </c:tx>
              <c:showVal val="1"/>
            </c:dLbl>
            <c:dLbl>
              <c:idx val="2"/>
              <c:layout>
                <c:manualLayout>
                  <c:x val="-2.8794614806005162E-3"/>
                  <c:y val="5.1509213113111164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406 </a:t>
                    </a:r>
                    <a:r>
                      <a:rPr lang="en-US" dirty="0" smtClean="0"/>
                      <a:t>056</a:t>
                    </a:r>
                    <a:endParaRPr lang="en-US" dirty="0"/>
                  </a:p>
                </c:rich>
              </c:tx>
              <c:showVal val="1"/>
            </c:dLbl>
            <c:dLbl>
              <c:idx val="3"/>
              <c:layout>
                <c:manualLayout>
                  <c:x val="4.3249975867890788E-3"/>
                  <c:y val="5.07541964656682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389 </a:t>
                    </a:r>
                    <a:r>
                      <a:rPr lang="en-US" dirty="0" smtClean="0"/>
                      <a:t>462</a:t>
                    </a:r>
                    <a:endParaRPr lang="en-US" dirty="0"/>
                  </a:p>
                </c:rich>
              </c:tx>
              <c:showVal val="1"/>
            </c:dLbl>
            <c:dLbl>
              <c:idx val="4"/>
              <c:layout>
                <c:manualLayout>
                  <c:x val="1.1565199495138071E-2"/>
                  <c:y val="4.2806747421988922E-2"/>
                </c:manualLayout>
              </c:layout>
              <c:showVal val="1"/>
            </c:dLbl>
            <c:numFmt formatCode="#,##0.0" sourceLinked="0"/>
            <c:txPr>
              <a:bodyPr rot="0" vert="horz"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2010 г.</c:v>
                </c:pt>
                <c:pt idx="1">
                  <c:v>2011 г. 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</c:strCache>
            </c:strRef>
          </c:cat>
          <c:val>
            <c:numRef>
              <c:f>Лист1!$B$2:$B$6</c:f>
              <c:numCache>
                <c:formatCode>#,##0</c:formatCode>
                <c:ptCount val="5"/>
                <c:pt idx="0">
                  <c:v>381821</c:v>
                </c:pt>
                <c:pt idx="1">
                  <c:v>386834</c:v>
                </c:pt>
                <c:pt idx="2">
                  <c:v>406056</c:v>
                </c:pt>
                <c:pt idx="3">
                  <c:v>389462</c:v>
                </c:pt>
                <c:pt idx="4" formatCode="_(* #,##0.00_);_(* \(#,##0.00\);_(* &quot;-&quot;??_);_(@_)">
                  <c:v>272244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На сумму, тыс. руб.</c:v>
                </c:pt>
              </c:strCache>
            </c:strRef>
          </c:tx>
          <c:spPr>
            <a:solidFill>
              <a:srgbClr val="0070C0"/>
            </a:solidFill>
          </c:spPr>
          <c:dLbls>
            <c:dLbl>
              <c:idx val="0"/>
              <c:layout>
                <c:manualLayout>
                  <c:x val="1.5902149305814801E-2"/>
                  <c:y val="-1.4268915807329596E-2"/>
                </c:manualLayout>
              </c:layout>
              <c:showVal val="1"/>
            </c:dLbl>
            <c:dLbl>
              <c:idx val="1"/>
              <c:layout>
                <c:manualLayout>
                  <c:x val="1.8793449179599398E-2"/>
                  <c:y val="-2.853783161465933E-2"/>
                </c:manualLayout>
              </c:layout>
              <c:showVal val="1"/>
            </c:dLbl>
            <c:dLbl>
              <c:idx val="2"/>
              <c:layout>
                <c:manualLayout>
                  <c:x val="1.1565199495138118E-2"/>
                  <c:y val="-2.853783161465933E-2"/>
                </c:manualLayout>
              </c:layout>
              <c:showVal val="1"/>
            </c:dLbl>
            <c:dLbl>
              <c:idx val="3"/>
              <c:layout>
                <c:manualLayout>
                  <c:x val="8.6738996213535507E-3"/>
                  <c:y val="-1.7122698968795605E-2"/>
                </c:manualLayout>
              </c:layout>
              <c:showVal val="1"/>
            </c:dLbl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Val val="1"/>
          </c:dLbls>
          <c:cat>
            <c:strRef>
              <c:f>Лист1!$A$2:$A$6</c:f>
              <c:strCache>
                <c:ptCount val="5"/>
                <c:pt idx="0">
                  <c:v>2010 г.</c:v>
                </c:pt>
                <c:pt idx="1">
                  <c:v>2011 г. 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</c:strCache>
            </c:strRef>
          </c:cat>
          <c:val>
            <c:numRef>
              <c:f>Лист1!$C$2:$C$6</c:f>
              <c:numCache>
                <c:formatCode>#,##0</c:formatCode>
                <c:ptCount val="5"/>
                <c:pt idx="0">
                  <c:v>339565</c:v>
                </c:pt>
                <c:pt idx="1">
                  <c:v>371158</c:v>
                </c:pt>
                <c:pt idx="2">
                  <c:v>404390</c:v>
                </c:pt>
                <c:pt idx="3">
                  <c:v>407122</c:v>
                </c:pt>
                <c:pt idx="4" formatCode="_(* #,##0.00_);_(* \(#,##0.00\);_(* &quot;-&quot;??_);_(@_)">
                  <c:v>294797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РЛО</c:v>
                </c:pt>
              </c:strCache>
            </c:strRef>
          </c:tx>
          <c:spPr>
            <a:solidFill>
              <a:srgbClr val="765B97"/>
            </a:solidFill>
          </c:spPr>
          <c:dLbls>
            <c:dLbl>
              <c:idx val="0"/>
              <c:layout>
                <c:manualLayout>
                  <c:x val="5.782599747569033E-3"/>
                  <c:y val="5.9929446390784485E-2"/>
                </c:manualLayout>
              </c:layout>
              <c:showVal val="1"/>
            </c:dLbl>
            <c:dLbl>
              <c:idx val="1"/>
              <c:layout>
                <c:manualLayout>
                  <c:x val="5.782599747569033E-3"/>
                  <c:y val="8.8467278005443767E-2"/>
                </c:manualLayout>
              </c:layout>
              <c:showVal val="1"/>
            </c:dLbl>
            <c:dLbl>
              <c:idx val="2"/>
              <c:layout>
                <c:manualLayout>
                  <c:x val="1.3010849432030271E-2"/>
                  <c:y val="6.8490795875182295E-2"/>
                </c:manualLayout>
              </c:layout>
              <c:showVal val="1"/>
            </c:dLbl>
            <c:dLbl>
              <c:idx val="3"/>
              <c:layout>
                <c:manualLayout>
                  <c:x val="4.3369498106767762E-3"/>
                  <c:y val="6.8490795875182295E-2"/>
                </c:manualLayout>
              </c:layout>
              <c:showVal val="1"/>
            </c:dLbl>
            <c:dLbl>
              <c:idx val="4"/>
              <c:layout>
                <c:manualLayout>
                  <c:x val="1.4456499368922585E-3"/>
                  <c:y val="4.5660530583454845E-2"/>
                </c:manualLayout>
              </c:layout>
              <c:showVal val="1"/>
            </c:dLbl>
            <c:showVal val="1"/>
          </c:dLbls>
          <c:cat>
            <c:strRef>
              <c:f>Лист1!$A$2:$A$6</c:f>
              <c:strCache>
                <c:ptCount val="5"/>
                <c:pt idx="0">
                  <c:v>2010 г.</c:v>
                </c:pt>
                <c:pt idx="1">
                  <c:v>2011 г. 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</c:strCache>
            </c:strRef>
          </c:cat>
          <c:val>
            <c:numRef>
              <c:f>Лист1!$D$2:$D$6</c:f>
              <c:numCache>
                <c:formatCode>#,##0</c:formatCode>
                <c:ptCount val="5"/>
                <c:pt idx="0">
                  <c:v>870838</c:v>
                </c:pt>
                <c:pt idx="1">
                  <c:v>935180</c:v>
                </c:pt>
                <c:pt idx="2">
                  <c:v>878942</c:v>
                </c:pt>
                <c:pt idx="3">
                  <c:v>854945</c:v>
                </c:pt>
                <c:pt idx="4">
                  <c:v>760812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На сумму, тыс руб.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Lbls>
            <c:showVal val="1"/>
          </c:dLbls>
          <c:cat>
            <c:strRef>
              <c:f>Лист1!$A$2:$A$6</c:f>
              <c:strCache>
                <c:ptCount val="5"/>
                <c:pt idx="0">
                  <c:v>2010 г.</c:v>
                </c:pt>
                <c:pt idx="1">
                  <c:v>2011 г. </c:v>
                </c:pt>
                <c:pt idx="2">
                  <c:v>2012 г.</c:v>
                </c:pt>
                <c:pt idx="3">
                  <c:v>2013 г.</c:v>
                </c:pt>
                <c:pt idx="4">
                  <c:v>2014 г.</c:v>
                </c:pt>
              </c:strCache>
            </c:strRef>
          </c:cat>
          <c:val>
            <c:numRef>
              <c:f>Лист1!$E$2:$E$6</c:f>
              <c:numCache>
                <c:formatCode>#,##0</c:formatCode>
                <c:ptCount val="5"/>
                <c:pt idx="0">
                  <c:v>865593</c:v>
                </c:pt>
                <c:pt idx="1">
                  <c:v>907412</c:v>
                </c:pt>
                <c:pt idx="2">
                  <c:v>862268</c:v>
                </c:pt>
                <c:pt idx="3">
                  <c:v>881201</c:v>
                </c:pt>
                <c:pt idx="4">
                  <c:v>881983</c:v>
                </c:pt>
              </c:numCache>
            </c:numRef>
          </c:val>
        </c:ser>
        <c:dLbls/>
        <c:shape val="box"/>
        <c:axId val="97813248"/>
        <c:axId val="97814784"/>
        <c:axId val="97657728"/>
      </c:bar3DChart>
      <c:catAx>
        <c:axId val="978132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2000" b="1"/>
            </a:pPr>
            <a:endParaRPr lang="ru-RU"/>
          </a:p>
        </c:txPr>
        <c:crossAx val="97814784"/>
        <c:crosses val="autoZero"/>
        <c:auto val="1"/>
        <c:lblAlgn val="ctr"/>
        <c:lblOffset val="100"/>
      </c:catAx>
      <c:valAx>
        <c:axId val="97814784"/>
        <c:scaling>
          <c:orientation val="minMax"/>
          <c:max val="1000000"/>
          <c:min val="0"/>
        </c:scaling>
        <c:axPos val="l"/>
        <c:majorGridlines/>
        <c:numFmt formatCode="#,##0" sourceLinked="1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97813248"/>
        <c:crosses val="autoZero"/>
        <c:crossBetween val="between"/>
        <c:majorUnit val="100000"/>
      </c:valAx>
      <c:serAx>
        <c:axId val="97657728"/>
        <c:scaling>
          <c:orientation val="minMax"/>
        </c:scaling>
        <c:axPos val="b"/>
        <c:tickLblPos val="nextTo"/>
        <c:crossAx val="97814784"/>
        <c:crosses val="autoZero"/>
      </c:serAx>
      <c:spPr>
        <a:noFill/>
        <a:ln w="25383">
          <a:noFill/>
        </a:ln>
      </c:spPr>
    </c:plotArea>
    <c:plotVisOnly val="1"/>
    <c:dispBlanksAs val="gap"/>
  </c:chart>
  <c:txPr>
    <a:bodyPr/>
    <a:lstStyle/>
    <a:p>
      <a:pPr>
        <a:defRPr sz="1798"/>
      </a:pPr>
      <a:endParaRPr lang="ru-RU"/>
    </a:p>
  </c:txPr>
  <c:externalData r:id="rId1"/>
</c:chartSpace>
</file>

<file path=ppt/charts/chart2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bar"/>
        <c:grouping val="percentStacked"/>
        <c:ser>
          <c:idx val="0"/>
          <c:order val="0"/>
          <c:tx>
            <c:strRef>
              <c:f>Лист1!$B$1</c:f>
              <c:strCache>
                <c:ptCount val="1"/>
                <c:pt idx="0">
                  <c:v>удовлетворены</c:v>
                </c:pt>
              </c:strCache>
            </c:strRef>
          </c:tx>
          <c:spPr>
            <a:solidFill>
              <a:srgbClr val="FF0000"/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Лист1!$B$2:$B$8</c:f>
              <c:numCache>
                <c:formatCode>0.0%</c:formatCode>
                <c:ptCount val="7"/>
                <c:pt idx="0">
                  <c:v>0.77000000000000013</c:v>
                </c:pt>
                <c:pt idx="1">
                  <c:v>0.75300000000000022</c:v>
                </c:pt>
                <c:pt idx="2">
                  <c:v>0.6030000000000002</c:v>
                </c:pt>
                <c:pt idx="3">
                  <c:v>0.61900000000000022</c:v>
                </c:pt>
                <c:pt idx="4">
                  <c:v>0.58400000000000007</c:v>
                </c:pt>
                <c:pt idx="5">
                  <c:v>0.61100000000000021</c:v>
                </c:pt>
                <c:pt idx="6">
                  <c:v>0.57099999999999995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 удовлетворены</c:v>
                </c:pt>
              </c:strCache>
            </c:strRef>
          </c:tx>
          <c:spPr>
            <a:solidFill>
              <a:srgbClr val="0070C0"/>
            </a:solidFill>
          </c:spPr>
          <c:dLbls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Лист1!$C$2:$C$8</c:f>
              <c:numCache>
                <c:formatCode>0.0%</c:formatCode>
                <c:ptCount val="7"/>
                <c:pt idx="0">
                  <c:v>0.17100000000000001</c:v>
                </c:pt>
                <c:pt idx="1">
                  <c:v>0.19100000000000003</c:v>
                </c:pt>
                <c:pt idx="2">
                  <c:v>0.15700000000000006</c:v>
                </c:pt>
                <c:pt idx="3">
                  <c:v>0.17100000000000001</c:v>
                </c:pt>
                <c:pt idx="4">
                  <c:v>0.17700000000000005</c:v>
                </c:pt>
                <c:pt idx="5">
                  <c:v>0.16100000000000003</c:v>
                </c:pt>
                <c:pt idx="6">
                  <c:v>0.17800000000000005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затруднились с ответом</c:v>
                </c:pt>
              </c:strCache>
            </c:strRef>
          </c:tx>
          <c:spPr>
            <a:solidFill>
              <a:srgbClr val="7030A0"/>
            </a:solidFill>
          </c:spPr>
          <c:dLbls>
            <c:dLbl>
              <c:idx val="0"/>
              <c:layout>
                <c:manualLayout>
                  <c:x val="1.388888888888931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1.8518518518518712E-2"/>
                  <c:y val="0"/>
                </c:manualLayout>
              </c:layout>
              <c:showVal val="1"/>
            </c:dLbl>
            <c:dLbl>
              <c:idx val="2"/>
              <c:layout>
                <c:manualLayout>
                  <c:x val="2.0833333333333409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200" b="1"/>
                </a:pPr>
                <a:endParaRPr lang="ru-RU"/>
              </a:p>
            </c:txPr>
            <c:showVal val="1"/>
          </c:dLbls>
          <c:cat>
            <c:numRef>
              <c:f>Лист1!$A$2:$A$8</c:f>
              <c:numCache>
                <c:formatCode>General</c:formatCod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2014</c:v>
                </c:pt>
              </c:numCache>
            </c:numRef>
          </c:cat>
          <c:val>
            <c:numRef>
              <c:f>Лист1!$D$2:$D$8</c:f>
              <c:numCache>
                <c:formatCode>0.0%</c:formatCode>
                <c:ptCount val="7"/>
                <c:pt idx="0">
                  <c:v>5.9000000000000025E-2</c:v>
                </c:pt>
                <c:pt idx="1">
                  <c:v>5.6000000000000001E-2</c:v>
                </c:pt>
                <c:pt idx="2">
                  <c:v>0.23900000000000005</c:v>
                </c:pt>
                <c:pt idx="3">
                  <c:v>0.21000000000000005</c:v>
                </c:pt>
                <c:pt idx="4">
                  <c:v>0.23900000000000005</c:v>
                </c:pt>
                <c:pt idx="5">
                  <c:v>0.22800000000000004</c:v>
                </c:pt>
                <c:pt idx="6">
                  <c:v>0.251</c:v>
                </c:pt>
              </c:numCache>
            </c:numRef>
          </c:val>
        </c:ser>
        <c:dLbls/>
        <c:shape val="box"/>
        <c:axId val="98922496"/>
        <c:axId val="98924032"/>
        <c:axId val="0"/>
      </c:bar3DChart>
      <c:catAx>
        <c:axId val="98922496"/>
        <c:scaling>
          <c:orientation val="minMax"/>
        </c:scaling>
        <c:axPos val="l"/>
        <c:numFmt formatCode="General" sourceLinked="1"/>
        <c:tickLblPos val="nextTo"/>
        <c:txPr>
          <a:bodyPr/>
          <a:lstStyle/>
          <a:p>
            <a:pPr>
              <a:defRPr b="1"/>
            </a:pPr>
            <a:endParaRPr lang="ru-RU"/>
          </a:p>
        </c:txPr>
        <c:crossAx val="98924032"/>
        <c:crosses val="autoZero"/>
        <c:auto val="1"/>
        <c:lblAlgn val="ctr"/>
        <c:lblOffset val="100"/>
      </c:catAx>
      <c:valAx>
        <c:axId val="98924032"/>
        <c:scaling>
          <c:orientation val="minMax"/>
          <c:max val="1"/>
          <c:min val="0"/>
        </c:scaling>
        <c:axPos val="b"/>
        <c:majorGridlines/>
        <c:numFmt formatCode="0%" sourceLinked="1"/>
        <c:tickLblPos val="nextTo"/>
        <c:crossAx val="98922496"/>
        <c:crosses val="autoZero"/>
        <c:crossBetween val="between"/>
      </c:valAx>
    </c:plotArea>
    <c:legend>
      <c:legendPos val="r"/>
      <c:layout/>
      <c:spPr>
        <a:noFill/>
        <a:ln>
          <a:noFill/>
        </a:ln>
      </c:spPr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8.8658622533294734E-2"/>
          <c:y val="3.9249326607398209E-2"/>
          <c:w val="0.75704485038870006"/>
          <c:h val="0.78881201635983345"/>
        </c:manualLayout>
      </c:layout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РОССИЯ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7"/>
              <c:layout/>
              <c:showVal val="1"/>
            </c:dLbl>
            <c:dLbl>
              <c:idx val="8"/>
              <c:layout/>
              <c:showVal val="1"/>
            </c:dLbl>
            <c:dLbl>
              <c:idx val="10"/>
              <c:layout>
                <c:manualLayout>
                  <c:x val="-2.932098765432101E-2"/>
                  <c:y val="4.4896522574311856E-2"/>
                </c:manualLayout>
              </c:layout>
              <c:showVal val="1"/>
            </c:dLbl>
            <c:dLbl>
              <c:idx val="15"/>
              <c:layout>
                <c:manualLayout>
                  <c:x val="-4.3209876543209777E-2"/>
                  <c:y val="4.2090489913417545E-2"/>
                </c:manualLayout>
              </c:layout>
              <c:showVal val="1"/>
            </c:dLbl>
            <c:delete val="1"/>
          </c:dLbls>
          <c:trendline>
            <c:trendlineType val="linear"/>
          </c:trendline>
          <c:cat>
            <c:strRef>
              <c:f>Лист1!$A$2:$A$12</c:f>
              <c:strCache>
                <c:ptCount val="11"/>
                <c:pt idx="0">
                  <c:v>2000</c:v>
                </c:pt>
                <c:pt idx="2">
                  <c:v>2005</c:v>
                </c:pt>
                <c:pt idx="3">
                  <c:v>2006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 9 мес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15.8</c:v>
                </c:pt>
                <c:pt idx="1">
                  <c:v>13</c:v>
                </c:pt>
                <c:pt idx="2">
                  <c:v>11</c:v>
                </c:pt>
                <c:pt idx="3">
                  <c:v>9.25</c:v>
                </c:pt>
                <c:pt idx="4">
                  <c:v>8.4</c:v>
                </c:pt>
                <c:pt idx="5">
                  <c:v>8.1</c:v>
                </c:pt>
                <c:pt idx="6" formatCode="0.00">
                  <c:v>7.6</c:v>
                </c:pt>
                <c:pt idx="7">
                  <c:v>8.7000000000000011</c:v>
                </c:pt>
                <c:pt idx="8">
                  <c:v>8.7000000000000011</c:v>
                </c:pt>
                <c:pt idx="9">
                  <c:v>8.2000000000000011</c:v>
                </c:pt>
                <c:pt idx="10">
                  <c:v>7.5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ХМАО-Югра</c:v>
                </c:pt>
              </c:strCache>
            </c:strRef>
          </c:tx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3"/>
              <c:layout/>
              <c:showVal val="1"/>
            </c:dLbl>
            <c:dLbl>
              <c:idx val="4"/>
              <c:layout/>
              <c:showVal val="1"/>
            </c:dLbl>
            <c:dLbl>
              <c:idx val="5"/>
              <c:layout/>
              <c:showVal val="1"/>
            </c:dLbl>
            <c:dLbl>
              <c:idx val="6"/>
              <c:layout/>
              <c:showVal val="1"/>
            </c:dLbl>
            <c:dLbl>
              <c:idx val="7"/>
              <c:layout/>
              <c:showVal val="1"/>
            </c:dLbl>
            <c:dLbl>
              <c:idx val="9"/>
              <c:layout/>
              <c:showVal val="1"/>
            </c:dLbl>
            <c:dLbl>
              <c:idx val="10"/>
              <c:layout/>
              <c:showVal val="1"/>
            </c:dLbl>
            <c:dLbl>
              <c:idx val="12"/>
              <c:showVal val="1"/>
            </c:dLbl>
            <c:dLbl>
              <c:idx val="15"/>
              <c:showVal val="1"/>
            </c:dLbl>
            <c:delete val="1"/>
          </c:dLbls>
          <c:trendline>
            <c:trendlineType val="linear"/>
          </c:trendline>
          <c:cat>
            <c:strRef>
              <c:f>Лист1!$A$2:$A$12</c:f>
              <c:strCache>
                <c:ptCount val="11"/>
                <c:pt idx="0">
                  <c:v>2000</c:v>
                </c:pt>
                <c:pt idx="2">
                  <c:v>2005</c:v>
                </c:pt>
                <c:pt idx="3">
                  <c:v>2006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 9 мес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9.3000000000000007</c:v>
                </c:pt>
                <c:pt idx="1">
                  <c:v>8.8000000000000007</c:v>
                </c:pt>
                <c:pt idx="2">
                  <c:v>7.3</c:v>
                </c:pt>
                <c:pt idx="3">
                  <c:v>5.6</c:v>
                </c:pt>
                <c:pt idx="4">
                  <c:v>5.0999999999999996</c:v>
                </c:pt>
                <c:pt idx="5">
                  <c:v>4</c:v>
                </c:pt>
                <c:pt idx="6">
                  <c:v>4.2</c:v>
                </c:pt>
                <c:pt idx="7">
                  <c:v>5.2</c:v>
                </c:pt>
                <c:pt idx="8">
                  <c:v>4.5</c:v>
                </c:pt>
                <c:pt idx="9">
                  <c:v>5.5</c:v>
                </c:pt>
                <c:pt idx="10">
                  <c:v>4.5</c:v>
                </c:pt>
              </c:numCache>
            </c:numRef>
          </c:val>
        </c:ser>
        <c:dLbls/>
        <c:marker val="1"/>
        <c:axId val="72963200"/>
        <c:axId val="72964736"/>
      </c:lineChart>
      <c:catAx>
        <c:axId val="72963200"/>
        <c:scaling>
          <c:orientation val="minMax"/>
        </c:scaling>
        <c:axPos val="b"/>
        <c:numFmt formatCode="General" sourceLinked="1"/>
        <c:tickLblPos val="nextTo"/>
        <c:crossAx val="72964736"/>
        <c:crosses val="autoZero"/>
        <c:auto val="1"/>
        <c:lblAlgn val="ctr"/>
        <c:lblOffset val="100"/>
      </c:catAx>
      <c:valAx>
        <c:axId val="72964736"/>
        <c:scaling>
          <c:orientation val="minMax"/>
        </c:scaling>
        <c:axPos val="l"/>
        <c:majorGridlines/>
        <c:numFmt formatCode="General" sourceLinked="1"/>
        <c:tickLblPos val="nextTo"/>
        <c:crossAx val="72963200"/>
        <c:crosses val="autoZero"/>
        <c:crossBetween val="between"/>
      </c:valAx>
    </c:plotArea>
    <c:legend>
      <c:legendPos val="r"/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0.85321163774178355"/>
          <c:y val="1.502420589828066E-2"/>
          <c:w val="0.14056627597428376"/>
          <c:h val="0.75488111590837181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3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Организация работы регистратуры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20.3</c:v>
                </c:pt>
                <c:pt idx="1">
                  <c:v>21.9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Организация работы диагностических служб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Лист1!$C$2:$C$3</c:f>
              <c:numCache>
                <c:formatCode>General</c:formatCode>
                <c:ptCount val="2"/>
                <c:pt idx="0">
                  <c:v>11.3</c:v>
                </c:pt>
                <c:pt idx="1">
                  <c:v>15.5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Организация работы лечебных кабинетов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Лист1!$D$2:$D$3</c:f>
              <c:numCache>
                <c:formatCode>General</c:formatCode>
                <c:ptCount val="2"/>
                <c:pt idx="0">
                  <c:v>7.7</c:v>
                </c:pt>
                <c:pt idx="1">
                  <c:v>8.9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Организация работы восстановительных подразделений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Лист1!$E$2:$E$3</c:f>
              <c:numCache>
                <c:formatCode>General</c:formatCode>
                <c:ptCount val="2"/>
                <c:pt idx="0">
                  <c:v>3.9</c:v>
                </c:pt>
                <c:pt idx="1">
                  <c:v>4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Организация работы врачебных кабинетов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Лист1!$F$2:$F$3</c:f>
              <c:numCache>
                <c:formatCode>General</c:formatCode>
                <c:ptCount val="2"/>
                <c:pt idx="0">
                  <c:v>24.1</c:v>
                </c:pt>
                <c:pt idx="1">
                  <c:v>21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Недостаточный объем предоставляемой информации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Лист1!$G$2:$G$3</c:f>
              <c:numCache>
                <c:formatCode>General</c:formatCode>
                <c:ptCount val="2"/>
                <c:pt idx="0">
                  <c:v>8.5</c:v>
                </c:pt>
                <c:pt idx="1">
                  <c:v>9.7000000000000011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Качество выполнения процедур</c:v>
                </c:pt>
              </c:strCache>
            </c:strRef>
          </c:tx>
          <c:dLbls>
            <c:txPr>
              <a:bodyPr/>
              <a:lstStyle/>
              <a:p>
                <a:pPr>
                  <a:defRPr sz="1600"/>
                </a:pPr>
                <a:endParaRPr lang="ru-RU"/>
              </a:p>
            </c:txPr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Лист1!$H$2:$H$3</c:f>
              <c:numCache>
                <c:formatCode>General</c:formatCode>
                <c:ptCount val="2"/>
                <c:pt idx="0">
                  <c:v>5.9</c:v>
                </c:pt>
                <c:pt idx="1">
                  <c:v>6.9</c:v>
                </c:pt>
              </c:numCache>
            </c:numRef>
          </c:val>
        </c:ser>
        <c:ser>
          <c:idx val="7"/>
          <c:order val="7"/>
          <c:tx>
            <c:strRef>
              <c:f>Лист1!$I$1</c:f>
              <c:strCache>
                <c:ptCount val="1"/>
                <c:pt idx="0">
                  <c:v>Затруднились ответить</c:v>
                </c:pt>
              </c:strCache>
            </c:strRef>
          </c:tx>
          <c:dLbls>
            <c:showVal val="1"/>
          </c:dLbls>
          <c:cat>
            <c:strRef>
              <c:f>Лист1!$A$2:$A$3</c:f>
              <c:strCache>
                <c:ptCount val="2"/>
                <c:pt idx="0">
                  <c:v>2013 г.</c:v>
                </c:pt>
                <c:pt idx="1">
                  <c:v>2014 г.</c:v>
                </c:pt>
              </c:strCache>
            </c:strRef>
          </c:cat>
          <c:val>
            <c:numRef>
              <c:f>Лист1!$I$2:$I$3</c:f>
              <c:numCache>
                <c:formatCode>General</c:formatCode>
                <c:ptCount val="2"/>
                <c:pt idx="0">
                  <c:v>39.300000000000011</c:v>
                </c:pt>
                <c:pt idx="1">
                  <c:v>37.1</c:v>
                </c:pt>
              </c:numCache>
            </c:numRef>
          </c:val>
        </c:ser>
        <c:dLbls/>
        <c:shape val="box"/>
        <c:axId val="97602944"/>
        <c:axId val="97637504"/>
        <c:axId val="0"/>
      </c:bar3DChart>
      <c:catAx>
        <c:axId val="97602944"/>
        <c:scaling>
          <c:orientation val="minMax"/>
        </c:scaling>
        <c:axPos val="b"/>
        <c:tickLblPos val="nextTo"/>
        <c:crossAx val="97637504"/>
        <c:crosses val="autoZero"/>
        <c:auto val="1"/>
        <c:lblAlgn val="ctr"/>
        <c:lblOffset val="100"/>
      </c:catAx>
      <c:valAx>
        <c:axId val="97637504"/>
        <c:scaling>
          <c:orientation val="minMax"/>
        </c:scaling>
        <c:axPos val="l"/>
        <c:majorGridlines/>
        <c:numFmt formatCode="General" sourceLinked="1"/>
        <c:tickLblPos val="nextTo"/>
        <c:crossAx val="97602944"/>
        <c:crosses val="autoZero"/>
        <c:crossBetween val="between"/>
      </c:valAx>
    </c:plotArea>
    <c:legend>
      <c:legendPos val="r"/>
      <c:layout/>
      <c:txPr>
        <a:bodyPr/>
        <a:lstStyle/>
        <a:p>
          <a:pPr>
            <a:defRPr sz="12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dLbls>
            <c:showVal val="1"/>
          </c:dLbls>
          <c:cat>
            <c:strRef>
              <c:f>Лист1!$A$2:$A$8</c:f>
              <c:strCache>
                <c:ptCount val="7"/>
                <c:pt idx="0">
                  <c:v>2008</c:v>
                </c:pt>
                <c:pt idx="1">
                  <c:v>2009</c:v>
                </c:pt>
                <c:pt idx="2">
                  <c:v>2010</c:v>
                </c:pt>
                <c:pt idx="3">
                  <c:v>2011</c:v>
                </c:pt>
                <c:pt idx="4">
                  <c:v>2012</c:v>
                </c:pt>
                <c:pt idx="5">
                  <c:v>2013</c:v>
                </c:pt>
                <c:pt idx="6">
                  <c:v> 9 месяцев 2014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21.4</c:v>
                </c:pt>
                <c:pt idx="1">
                  <c:v>16.7</c:v>
                </c:pt>
                <c:pt idx="2">
                  <c:v>8</c:v>
                </c:pt>
                <c:pt idx="3">
                  <c:v>7.9</c:v>
                </c:pt>
                <c:pt idx="4">
                  <c:v>0</c:v>
                </c:pt>
                <c:pt idx="5">
                  <c:v>7.2</c:v>
                </c:pt>
                <c:pt idx="6">
                  <c:v>5.4</c:v>
                </c:pt>
              </c:numCache>
            </c:numRef>
          </c:val>
        </c:ser>
        <c:dLbls/>
        <c:axId val="79049472"/>
        <c:axId val="79051008"/>
      </c:barChart>
      <c:catAx>
        <c:axId val="79049472"/>
        <c:scaling>
          <c:orientation val="minMax"/>
        </c:scaling>
        <c:axPos val="b"/>
        <c:numFmt formatCode="General" sourceLinked="1"/>
        <c:tickLblPos val="nextTo"/>
        <c:crossAx val="79051008"/>
        <c:crosses val="autoZero"/>
        <c:auto val="1"/>
        <c:lblAlgn val="ctr"/>
        <c:lblOffset val="100"/>
      </c:catAx>
      <c:valAx>
        <c:axId val="79051008"/>
        <c:scaling>
          <c:orientation val="minMax"/>
        </c:scaling>
        <c:axPos val="l"/>
        <c:majorGridlines/>
        <c:numFmt formatCode="General" sourceLinked="1"/>
        <c:tickLblPos val="nextTo"/>
        <c:crossAx val="79049472"/>
        <c:crosses val="autoZero"/>
        <c:crossBetween val="between"/>
      </c:valAx>
    </c:plotArea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plotArea>
      <c:layout/>
      <c:lineChart>
        <c:grouping val="standard"/>
        <c:ser>
          <c:idx val="0"/>
          <c:order val="0"/>
          <c:tx>
            <c:strRef>
              <c:f>Лист1!$B$1</c:f>
              <c:strCache>
                <c:ptCount val="1"/>
                <c:pt idx="0">
                  <c:v>ХМАО</c:v>
                </c:pt>
              </c:strCache>
            </c:strRef>
          </c:tx>
          <c:dLbls>
            <c:dLbl>
              <c:idx val="0"/>
              <c:layout>
                <c:manualLayout>
                  <c:x val="-4.0471199164620483E-2"/>
                  <c:y val="-6.83572033810734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3.7603815652076954E-2"/>
                  <c:y val="-0.10712505425011115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3.7275985663083135E-2"/>
                  <c:y val="-0.11299687932709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3.6292721474331803E-2"/>
                  <c:y val="-8.8888337776675708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5.734767025089669E-3"/>
                  <c:y val="-7.8740157480315029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2.8673835125448432E-3"/>
                  <c:y val="-4.1994750656168013E-2"/>
                </c:manualLayout>
              </c:layout>
              <c:showVal val="1"/>
            </c:dLbl>
            <c:dLbl>
              <c:idx val="6"/>
              <c:layout>
                <c:manualLayout>
                  <c:x val="0"/>
                  <c:y val="4.1994750656168013E-2"/>
                </c:manualLayout>
              </c:layout>
              <c:showVal val="1"/>
            </c:dLbl>
            <c:dLbl>
              <c:idx val="7"/>
              <c:layout>
                <c:manualLayout>
                  <c:x val="-1.1469534050179201E-2"/>
                  <c:y val="-7.8740570814475011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3.6270260563981138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 (прогнозные данные)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629.4</c:v>
                </c:pt>
                <c:pt idx="1">
                  <c:v>620.20000000000005</c:v>
                </c:pt>
                <c:pt idx="2" formatCode="0.0">
                  <c:v>600.9</c:v>
                </c:pt>
                <c:pt idx="3">
                  <c:v>629.5</c:v>
                </c:pt>
                <c:pt idx="4">
                  <c:v>600.4</c:v>
                </c:pt>
                <c:pt idx="5">
                  <c:v>598.79999999999995</c:v>
                </c:pt>
                <c:pt idx="6">
                  <c:v>597.29999999999995</c:v>
                </c:pt>
                <c:pt idx="7">
                  <c:v>598.79999999999995</c:v>
                </c:pt>
                <c:pt idx="8">
                  <c:v>598.79999999999995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Российская Федерация</c:v>
                </c:pt>
              </c:strCache>
            </c:strRef>
          </c:tx>
          <c:dLbls>
            <c:dLbl>
              <c:idx val="0"/>
              <c:layout>
                <c:manualLayout>
                  <c:x val="-5.4808116727344633E-2"/>
                  <c:y val="0.1024981916630500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3.7603815652076954E-2"/>
                  <c:y val="7.1624196581726515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3.5637287274575651E-2"/>
                  <c:y val="8.519437038874382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2.0071684587814331E-2"/>
                  <c:y val="8.3989501312335901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3.44086021505376E-2"/>
                  <c:y val="6.2992125984252037E-2"/>
                </c:manualLayout>
              </c:layout>
              <c:showVal val="1"/>
            </c:dLbl>
            <c:dLbl>
              <c:idx val="5"/>
              <c:layout>
                <c:manualLayout>
                  <c:x val="-3.7275985663082614E-2"/>
                  <c:y val="7.3490813648294004E-2"/>
                </c:manualLayout>
              </c:layout>
              <c:showVal val="1"/>
            </c:dLbl>
            <c:dLbl>
              <c:idx val="6"/>
              <c:layout>
                <c:manualLayout>
                  <c:x val="-1.7204301075268807E-2"/>
                  <c:y val="4.1994750656168013E-2"/>
                </c:manualLayout>
              </c:layout>
              <c:showVal val="1"/>
            </c:dLbl>
            <c:txPr>
              <a:bodyPr/>
              <a:lstStyle/>
              <a:p>
                <a:pPr>
                  <a:defRPr sz="1400"/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 (прогнозные данные)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556.20000000000005</c:v>
                </c:pt>
                <c:pt idx="1">
                  <c:v>557.20000000000005</c:v>
                </c:pt>
                <c:pt idx="2">
                  <c:v>559.70000000000005</c:v>
                </c:pt>
                <c:pt idx="3">
                  <c:v>568.20000000000005</c:v>
                </c:pt>
                <c:pt idx="4">
                  <c:v>552.6</c:v>
                </c:pt>
                <c:pt idx="5">
                  <c:v>563.1</c:v>
                </c:pt>
                <c:pt idx="6">
                  <c:v>567.1</c:v>
                </c:pt>
              </c:numCache>
            </c:numRef>
          </c:val>
        </c:ser>
        <c:dLbls/>
        <c:marker val="1"/>
        <c:axId val="71869184"/>
        <c:axId val="71870720"/>
      </c:lineChart>
      <c:catAx>
        <c:axId val="7186918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71870720"/>
        <c:crosses val="autoZero"/>
        <c:auto val="1"/>
        <c:lblAlgn val="ctr"/>
        <c:lblOffset val="100"/>
      </c:catAx>
      <c:valAx>
        <c:axId val="71870720"/>
        <c:scaling>
          <c:orientation val="minMax"/>
          <c:min val="4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71869184"/>
        <c:crosses val="autoZero"/>
        <c:crossBetween val="between"/>
      </c:valAx>
    </c:plotArea>
    <c:legend>
      <c:legendPos val="b"/>
      <c:layout>
        <c:manualLayout>
          <c:xMode val="edge"/>
          <c:yMode val="edge"/>
          <c:x val="6.5636892162673197E-2"/>
          <c:y val="0.85871825076983543"/>
          <c:w val="0.76550018344481141"/>
          <c:h val="0.13078306156612318"/>
        </c:manualLayout>
      </c:layout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lineChart>
        <c:grouping val="standard"/>
        <c:ser>
          <c:idx val="1"/>
          <c:order val="0"/>
          <c:tx>
            <c:strRef>
              <c:f>Лист1!$B$1</c:f>
              <c:strCache>
                <c:ptCount val="1"/>
                <c:pt idx="0">
                  <c:v>ХМАО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ymbol val="diamond"/>
            <c:size val="2"/>
            <c:spPr>
              <a:solidFill>
                <a:srgbClr val="0070C0"/>
              </a:solidFill>
            </c:spPr>
          </c:marker>
          <c:dLbls>
            <c:dLbl>
              <c:idx val="0"/>
              <c:layout>
                <c:manualLayout>
                  <c:x val="-6.1191906263478209E-2"/>
                  <c:y val="7.4073685233790751E-2"/>
                </c:manualLayout>
              </c:layout>
              <c:dLblPos val="r"/>
              <c:showVal val="1"/>
            </c:dLbl>
            <c:dLbl>
              <c:idx val="1"/>
              <c:layout>
                <c:manualLayout>
                  <c:x val="-8.1317695084791086E-2"/>
                  <c:y val="-7.9012734519298397E-2"/>
                </c:manualLayout>
              </c:layout>
              <c:dLblPos val="r"/>
              <c:showVal val="1"/>
            </c:dLbl>
            <c:dLbl>
              <c:idx val="2"/>
              <c:layout>
                <c:manualLayout>
                  <c:x val="-0.10326431314670906"/>
                  <c:y val="8.3950228443668728E-2"/>
                </c:manualLayout>
              </c:layout>
              <c:dLblPos val="r"/>
              <c:showVal val="1"/>
            </c:dLbl>
            <c:dLbl>
              <c:idx val="3"/>
              <c:layout>
                <c:manualLayout>
                  <c:x val="-0.10733754038033502"/>
                  <c:y val="-8.8888888888890016E-2"/>
                </c:manualLayout>
              </c:layout>
              <c:dLblPos val="r"/>
              <c:showVal val="1"/>
            </c:dLbl>
            <c:dLbl>
              <c:idx val="4"/>
              <c:layout>
                <c:manualLayout>
                  <c:x val="-8.7212015676985499E-2"/>
                  <c:y val="-5.925925925925931E-2"/>
                </c:manualLayout>
              </c:layout>
              <c:dLblPos val="r"/>
              <c:showVal val="1"/>
            </c:dLbl>
            <c:dLbl>
              <c:idx val="5"/>
              <c:layout>
                <c:manualLayout>
                  <c:x val="-0.10398324224345011"/>
                  <c:y val="4.9382716049383164E-2"/>
                </c:manualLayout>
              </c:layout>
              <c:tx>
                <c:rich>
                  <a:bodyPr/>
                  <a:lstStyle/>
                  <a:p>
                    <a:r>
                      <a:rPr lang="en-US" i="1" dirty="0"/>
                      <a:t>1937,2</a:t>
                    </a:r>
                  </a:p>
                </c:rich>
              </c:tx>
              <c:showVal val="1"/>
            </c:dLbl>
            <c:dLbl>
              <c:idx val="6"/>
              <c:layout>
                <c:manualLayout>
                  <c:x val="-4.6960173916396723E-2"/>
                  <c:y val="-6.9136191309419753E-2"/>
                </c:manualLayout>
              </c:layout>
              <c:showVal val="1"/>
            </c:dLbl>
            <c:dLbl>
              <c:idx val="7"/>
              <c:layout>
                <c:manualLayout>
                  <c:x val="-6.7085962737709528E-3"/>
                  <c:y val="2.4691358024691412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-3.9968081483134042E-2"/>
                </c:manualLayout>
              </c:layout>
              <c:showVal val="1"/>
            </c:dLbl>
            <c:txPr>
              <a:bodyPr/>
              <a:lstStyle/>
              <a:p>
                <a:pPr>
                  <a:defRPr sz="1250" baseline="0"/>
                </a:pPr>
                <a:endParaRPr lang="ru-RU"/>
              </a:p>
            </c:txPr>
            <c:showVal val="1"/>
          </c:dLbls>
          <c:cat>
            <c:strRef>
              <c:f>Лист1!$A$2:$A$10</c:f>
              <c:strCache>
                <c:ptCount val="9"/>
                <c:pt idx="0">
                  <c:v>2006</c:v>
                </c:pt>
                <c:pt idx="1">
                  <c:v>2007</c:v>
                </c:pt>
                <c:pt idx="2">
                  <c:v>2008</c:v>
                </c:pt>
                <c:pt idx="3">
                  <c:v>2009</c:v>
                </c:pt>
                <c:pt idx="4">
                  <c:v>2010</c:v>
                </c:pt>
                <c:pt idx="5">
                  <c:v>2011</c:v>
                </c:pt>
                <c:pt idx="6">
                  <c:v>2012</c:v>
                </c:pt>
                <c:pt idx="7">
                  <c:v>2013</c:v>
                </c:pt>
                <c:pt idx="8">
                  <c:v>2014 (прогнозные данные)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1879.7</c:v>
                </c:pt>
                <c:pt idx="1">
                  <c:v>1844.7</c:v>
                </c:pt>
                <c:pt idx="2" formatCode="0.0">
                  <c:v>1830</c:v>
                </c:pt>
                <c:pt idx="3">
                  <c:v>1939.4</c:v>
                </c:pt>
                <c:pt idx="4">
                  <c:v>1937.2</c:v>
                </c:pt>
                <c:pt idx="5">
                  <c:v>1974.5</c:v>
                </c:pt>
                <c:pt idx="6">
                  <c:v>2024.5</c:v>
                </c:pt>
                <c:pt idx="7">
                  <c:v>2080.4</c:v>
                </c:pt>
                <c:pt idx="8">
                  <c:v>2070</c:v>
                </c:pt>
              </c:numCache>
            </c:numRef>
          </c:val>
        </c:ser>
        <c:dLbls/>
        <c:marker val="1"/>
        <c:axId val="79230848"/>
        <c:axId val="79232384"/>
      </c:lineChart>
      <c:catAx>
        <c:axId val="792308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591" baseline="0"/>
            </a:pPr>
            <a:endParaRPr lang="ru-RU"/>
          </a:p>
        </c:txPr>
        <c:crossAx val="79232384"/>
        <c:crosses val="autoZero"/>
        <c:auto val="1"/>
        <c:lblAlgn val="ctr"/>
        <c:lblOffset val="100"/>
      </c:catAx>
      <c:valAx>
        <c:axId val="79232384"/>
        <c:scaling>
          <c:orientation val="minMax"/>
          <c:min val="400"/>
        </c:scaling>
        <c:axPos val="l"/>
        <c:majorGridlines/>
        <c:numFmt formatCode="General" sourceLinked="1"/>
        <c:tickLblPos val="nextTo"/>
        <c:txPr>
          <a:bodyPr/>
          <a:lstStyle/>
          <a:p>
            <a:pPr>
              <a:defRPr sz="1591" baseline="0"/>
            </a:pPr>
            <a:endParaRPr lang="ru-RU"/>
          </a:p>
        </c:txPr>
        <c:crossAx val="79230848"/>
        <c:crosses val="autoZero"/>
        <c:crossBetween val="between"/>
      </c:valAx>
    </c:plotArea>
    <c:legend>
      <c:legendPos val="b"/>
      <c:layout/>
      <c:txPr>
        <a:bodyPr/>
        <a:lstStyle/>
        <a:p>
          <a:pPr>
            <a:defRPr sz="1393" baseline="0"/>
          </a:pPr>
          <a:endParaRPr lang="ru-RU"/>
        </a:p>
      </c:txPr>
    </c:legend>
    <c:plotVisOnly val="1"/>
    <c:dispBlanksAs val="gap"/>
  </c:chart>
  <c:txPr>
    <a:bodyPr/>
    <a:lstStyle/>
    <a:p>
      <a:pPr>
        <a:defRPr sz="1788"/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4.529017206182559E-2"/>
          <c:y val="0.11813287028639002"/>
          <c:w val="0.45314231554389001"/>
          <c:h val="0.82395282506728396"/>
        </c:manualLayout>
      </c:layout>
      <c:pie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Восток</c:v>
                </c:pt>
              </c:strCache>
            </c:strRef>
          </c:tx>
          <c:spPr>
            <a:solidFill>
              <a:srgbClr val="9999FF"/>
            </a:solidFill>
            <a:ln w="9422">
              <a:solidFill>
                <a:srgbClr val="000000"/>
              </a:solidFill>
              <a:prstDash val="solid"/>
            </a:ln>
          </c:spPr>
          <c:dPt>
            <c:idx val="1"/>
            <c:spPr>
              <a:solidFill>
                <a:srgbClr val="993366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CCFFFF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660066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FF8080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Lbls>
            <c:dLbl>
              <c:idx val="0"/>
              <c:layout>
                <c:manualLayout>
                  <c:x val="4.7689577555537505E-3"/>
                  <c:y val="-5.2668626830440823E-2"/>
                </c:manualLayout>
              </c:layout>
              <c:dLblPos val="bestFit"/>
              <c:showVal val="1"/>
            </c:dLbl>
            <c:dLbl>
              <c:idx val="1"/>
              <c:layout>
                <c:manualLayout>
                  <c:x val="1.2700618537033401E-3"/>
                  <c:y val="9.6392451115379016E-3"/>
                </c:manualLayout>
              </c:layout>
              <c:dLblPos val="bestFit"/>
              <c:showVal val="1"/>
            </c:dLbl>
            <c:dLbl>
              <c:idx val="2"/>
              <c:layout>
                <c:manualLayout>
                  <c:x val="1.1309541168465104E-2"/>
                  <c:y val="5.2887087234252714E-2"/>
                </c:manualLayout>
              </c:layout>
              <c:dLblPos val="bestFit"/>
              <c:showVal val="1"/>
            </c:dLbl>
            <c:dLbl>
              <c:idx val="3"/>
              <c:layout>
                <c:manualLayout>
                  <c:x val="-3.2970627922021409E-4"/>
                  <c:y val="-3.7462520608718401E-2"/>
                </c:manualLayout>
              </c:layout>
              <c:dLblPos val="bestFit"/>
              <c:showVal val="1"/>
            </c:dLbl>
            <c:dLbl>
              <c:idx val="4"/>
              <c:layout>
                <c:manualLayout>
                  <c:x val="-1.9983461525534404E-4"/>
                  <c:y val="-5.8064527116751009E-2"/>
                </c:manualLayout>
              </c:layout>
              <c:dLblPos val="bestFit"/>
              <c:showVal val="1"/>
            </c:dLbl>
            <c:dLbl>
              <c:idx val="5"/>
              <c:layout>
                <c:manualLayout>
                  <c:x val="1.22320868997423E-3"/>
                  <c:y val="-5.4387792445445914E-2"/>
                </c:manualLayout>
              </c:layout>
              <c:dLblPos val="bestFit"/>
              <c:showVal val="1"/>
            </c:dLbl>
            <c:dLbl>
              <c:idx val="6"/>
              <c:layout>
                <c:manualLayout>
                  <c:x val="1.8249456061573101E-2"/>
                  <c:y val="-4.5237225800227411E-2"/>
                </c:manualLayout>
              </c:layout>
              <c:dLblPos val="bestFit"/>
              <c:showVal val="1"/>
            </c:dLbl>
            <c:spPr>
              <a:noFill/>
              <a:ln w="18845">
                <a:noFill/>
              </a:ln>
            </c:spPr>
            <c:txPr>
              <a:bodyPr/>
              <a:lstStyle/>
              <a:p>
                <a:pPr>
                  <a:defRPr sz="200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Sheet1!$B$1:$I$1</c:f>
              <c:strCache>
                <c:ptCount val="7"/>
                <c:pt idx="0">
                  <c:v>болезни системы кровообращения</c:v>
                </c:pt>
                <c:pt idx="1">
                  <c:v>внешние причины</c:v>
                </c:pt>
                <c:pt idx="2">
                  <c:v>новообразования</c:v>
                </c:pt>
                <c:pt idx="3">
                  <c:v>прочие причины</c:v>
                </c:pt>
                <c:pt idx="4">
                  <c:v>болезни органов дыхания</c:v>
                </c:pt>
                <c:pt idx="5">
                  <c:v>болезни органов пищеварения</c:v>
                </c:pt>
                <c:pt idx="6">
                  <c:v>инфекционные болезни</c:v>
                </c:pt>
              </c:strCache>
            </c:strRef>
          </c:cat>
          <c:val>
            <c:numRef>
              <c:f>Sheet1!$B$2:$I$2</c:f>
              <c:numCache>
                <c:formatCode>General</c:formatCode>
                <c:ptCount val="7"/>
                <c:pt idx="0">
                  <c:v>42.9</c:v>
                </c:pt>
                <c:pt idx="1">
                  <c:v>14.5</c:v>
                </c:pt>
                <c:pt idx="2">
                  <c:v>17.899999999999999</c:v>
                </c:pt>
                <c:pt idx="3">
                  <c:v>10.200000000000001</c:v>
                </c:pt>
                <c:pt idx="4" formatCode="0.0">
                  <c:v>4.2</c:v>
                </c:pt>
                <c:pt idx="5">
                  <c:v>5.6</c:v>
                </c:pt>
                <c:pt idx="6">
                  <c:v>4.7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</c:strCache>
            </c:strRef>
          </c:tx>
          <c:spPr>
            <a:solidFill>
              <a:srgbClr val="993366"/>
            </a:solidFill>
            <a:ln w="9422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9999FF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2"/>
            <c:spPr>
              <a:solidFill>
                <a:srgbClr val="FFFFCC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CCFFFF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660066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FF8080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18845">
                <a:noFill/>
              </a:ln>
            </c:spPr>
            <c:txPr>
              <a:bodyPr/>
              <a:lstStyle/>
              <a:p>
                <a:pPr>
                  <a:defRPr sz="743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Sheet1!$B$1:$I$1</c:f>
              <c:strCache>
                <c:ptCount val="7"/>
                <c:pt idx="0">
                  <c:v>болезни системы кровообращения</c:v>
                </c:pt>
                <c:pt idx="1">
                  <c:v>внешние причины</c:v>
                </c:pt>
                <c:pt idx="2">
                  <c:v>новообразования</c:v>
                </c:pt>
                <c:pt idx="3">
                  <c:v>прочие причины</c:v>
                </c:pt>
                <c:pt idx="4">
                  <c:v>болезни органов дыхания</c:v>
                </c:pt>
                <c:pt idx="5">
                  <c:v>болезни органов пищеварения</c:v>
                </c:pt>
                <c:pt idx="6">
                  <c:v>инфекционные болезни</c:v>
                </c:pt>
              </c:strCache>
            </c:strRef>
          </c:cat>
          <c:val>
            <c:numRef>
              <c:f>Sheet1!$B$3:$I$3</c:f>
              <c:numCache>
                <c:formatCode>General</c:formatCode>
                <c:ptCount val="7"/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</c:strCache>
            </c:strRef>
          </c:tx>
          <c:spPr>
            <a:solidFill>
              <a:srgbClr val="FFFFCC"/>
            </a:solidFill>
            <a:ln w="9422">
              <a:solidFill>
                <a:srgbClr val="000000"/>
              </a:solidFill>
              <a:prstDash val="solid"/>
            </a:ln>
          </c:spPr>
          <c:dPt>
            <c:idx val="0"/>
            <c:spPr>
              <a:solidFill>
                <a:srgbClr val="9999FF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1"/>
            <c:spPr>
              <a:solidFill>
                <a:srgbClr val="993366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3"/>
            <c:spPr>
              <a:solidFill>
                <a:srgbClr val="CCFFFF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4"/>
            <c:spPr>
              <a:solidFill>
                <a:srgbClr val="660066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5"/>
            <c:spPr>
              <a:solidFill>
                <a:srgbClr val="FF8080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Pt>
            <c:idx val="6"/>
            <c:spPr>
              <a:solidFill>
                <a:srgbClr val="0066CC"/>
              </a:solidFill>
              <a:ln w="9422">
                <a:solidFill>
                  <a:srgbClr val="000000"/>
                </a:solidFill>
                <a:prstDash val="solid"/>
              </a:ln>
            </c:spPr>
          </c:dPt>
          <c:dLbls>
            <c:spPr>
              <a:noFill/>
              <a:ln w="18845">
                <a:noFill/>
              </a:ln>
            </c:spPr>
            <c:txPr>
              <a:bodyPr/>
              <a:lstStyle/>
              <a:p>
                <a:pPr>
                  <a:defRPr sz="743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ru-RU"/>
              </a:p>
            </c:txPr>
            <c:showVal val="1"/>
          </c:dLbls>
          <c:cat>
            <c:strRef>
              <c:f>Sheet1!$B$1:$I$1</c:f>
              <c:strCache>
                <c:ptCount val="7"/>
                <c:pt idx="0">
                  <c:v>болезни системы кровообращения</c:v>
                </c:pt>
                <c:pt idx="1">
                  <c:v>внешние причины</c:v>
                </c:pt>
                <c:pt idx="2">
                  <c:v>новообразования</c:v>
                </c:pt>
                <c:pt idx="3">
                  <c:v>прочие причины</c:v>
                </c:pt>
                <c:pt idx="4">
                  <c:v>болезни органов дыхания</c:v>
                </c:pt>
                <c:pt idx="5">
                  <c:v>болезни органов пищеварения</c:v>
                </c:pt>
                <c:pt idx="6">
                  <c:v>инфекционные болезни</c:v>
                </c:pt>
              </c:strCache>
            </c:strRef>
          </c:cat>
          <c:val>
            <c:numRef>
              <c:f>Sheet1!$B$4:$I$4</c:f>
              <c:numCache>
                <c:formatCode>General</c:formatCode>
                <c:ptCount val="7"/>
              </c:numCache>
            </c:numRef>
          </c:val>
        </c:ser>
        <c:dLbls/>
        <c:firstSliceAng val="0"/>
      </c:pieChart>
    </c:plotArea>
    <c:legend>
      <c:legendPos val="r"/>
      <c:layout>
        <c:manualLayout>
          <c:xMode val="edge"/>
          <c:yMode val="edge"/>
          <c:x val="0.63890468552542012"/>
          <c:y val="0.10073149073467903"/>
          <c:w val="0.27341656945659598"/>
          <c:h val="0.87488651586413801"/>
        </c:manualLayout>
      </c:layout>
      <c:spPr>
        <a:noFill/>
        <a:ln w="18845">
          <a:noFill/>
        </a:ln>
      </c:spPr>
      <c:txPr>
        <a:bodyPr/>
        <a:lstStyle/>
        <a:p>
          <a:pPr>
            <a:defRPr sz="18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ru-RU"/>
        </a:p>
      </c:txPr>
    </c:legend>
    <c:plotVisOnly val="1"/>
    <c:dispBlanksAs val="zero"/>
  </c:chart>
  <c:spPr>
    <a:ln>
      <a:noFill/>
    </a:ln>
  </c:spPr>
  <c:txPr>
    <a:bodyPr/>
    <a:lstStyle/>
    <a:p>
      <a:pPr>
        <a:defRPr sz="743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4"/>
  <c:chart>
    <c:plotArea>
      <c:layout>
        <c:manualLayout>
          <c:layoutTarget val="inner"/>
          <c:xMode val="edge"/>
          <c:yMode val="edge"/>
          <c:x val="4.409861961699231E-2"/>
          <c:y val="5.6697982631559493E-2"/>
          <c:w val="0.8753497132302912"/>
          <c:h val="0.7462172412941771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2011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291.2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2012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287.5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2013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283.5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9 мес. 2014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277.7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2014 РФ</c:v>
                </c:pt>
              </c:strCache>
            </c:strRef>
          </c:tx>
          <c:dLbls>
            <c:dLbl>
              <c:idx val="0"/>
              <c:layout>
                <c:manualLayout>
                  <c:x val="1.5432098765432102E-3"/>
                  <c:y val="1.7147014529249834E-2"/>
                </c:manualLayout>
              </c:layout>
              <c:showVal val="1"/>
            </c:dLbl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General</c:formatCode>
                <c:ptCount val="1"/>
                <c:pt idx="0">
                  <c:v>653.5</c:v>
                </c:pt>
              </c:numCache>
            </c:numRef>
          </c:val>
        </c:ser>
        <c:dLbls/>
        <c:axId val="79409536"/>
        <c:axId val="79411072"/>
      </c:barChart>
      <c:catAx>
        <c:axId val="79409536"/>
        <c:scaling>
          <c:orientation val="minMax"/>
        </c:scaling>
        <c:axPos val="b"/>
        <c:numFmt formatCode="General" sourceLinked="1"/>
        <c:tickLblPos val="nextTo"/>
        <c:crossAx val="79411072"/>
        <c:crosses val="autoZero"/>
        <c:auto val="1"/>
        <c:lblAlgn val="ctr"/>
        <c:lblOffset val="100"/>
      </c:catAx>
      <c:valAx>
        <c:axId val="79411072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794095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160882667444299"/>
          <c:y val="0.8064327729017764"/>
          <c:w val="0.76053623505395151"/>
          <c:h val="0.19356722709822369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style val="3"/>
  <c:chart>
    <c:plotArea>
      <c:layout>
        <c:manualLayout>
          <c:layoutTarget val="inner"/>
          <c:xMode val="edge"/>
          <c:yMode val="edge"/>
          <c:x val="7.0333187518226911E-2"/>
          <c:y val="3.7101323537150808E-2"/>
          <c:w val="0.91855958977349994"/>
          <c:h val="0.76581384963074295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2011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General</c:formatCode>
                <c:ptCount val="1"/>
                <c:pt idx="0">
                  <c:v>110.5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2012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General</c:formatCode>
                <c:ptCount val="1"/>
                <c:pt idx="0">
                  <c:v>112.7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2013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General</c:formatCode>
                <c:ptCount val="1"/>
                <c:pt idx="0">
                  <c:v>112.3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9 мес. 2014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General</c:formatCode>
                <c:ptCount val="1"/>
                <c:pt idx="0">
                  <c:v>115.1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2014 РФ</c:v>
                </c:pt>
              </c:strCache>
            </c:strRef>
          </c:tx>
          <c:dLbls>
            <c:showVal val="1"/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0.0</c:formatCode>
                <c:ptCount val="1"/>
                <c:pt idx="0">
                  <c:v>201</c:v>
                </c:pt>
              </c:numCache>
            </c:numRef>
          </c:val>
        </c:ser>
        <c:dLbls/>
        <c:axId val="83094144"/>
        <c:axId val="83100032"/>
      </c:barChart>
      <c:catAx>
        <c:axId val="83094144"/>
        <c:scaling>
          <c:orientation val="minMax"/>
        </c:scaling>
        <c:axPos val="b"/>
        <c:numFmt formatCode="General" sourceLinked="1"/>
        <c:tickLblPos val="nextTo"/>
        <c:crossAx val="83100032"/>
        <c:crosses val="autoZero"/>
        <c:auto val="1"/>
        <c:lblAlgn val="ctr"/>
        <c:lblOffset val="100"/>
      </c:catAx>
      <c:valAx>
        <c:axId val="83100032"/>
        <c:scaling>
          <c:orientation val="minMax"/>
        </c:scaling>
        <c:delete val="1"/>
        <c:axPos val="l"/>
        <c:majorGridlines/>
        <c:numFmt formatCode="General" sourceLinked="1"/>
        <c:tickLblPos val="none"/>
        <c:crossAx val="8309414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1293248760571595"/>
          <c:y val="0.78886136189546163"/>
          <c:w val="0.83152388937493937"/>
          <c:h val="0.15776372069770028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0.69124</cdr:x>
      <cdr:y>0.28638</cdr:y>
    </cdr:from>
    <cdr:to>
      <cdr:x>0.87499</cdr:x>
      <cdr:y>0.35002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5688632" y="1296144"/>
          <a:ext cx="1512168" cy="288032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800" dirty="0" err="1" smtClean="0"/>
            <a:t>подведомственные</a:t>
          </a:r>
          <a:r>
            <a:rPr lang="ru-RU" dirty="0" err="1" smtClean="0"/>
            <a:t>ы</a:t>
          </a:r>
          <a:endParaRPr lang="ru-RU" dirty="0"/>
        </a:p>
      </cdr:txBody>
    </cdr:sp>
  </cdr:relSizeAnchor>
  <cdr:relSizeAnchor xmlns:cdr="http://schemas.openxmlformats.org/drawingml/2006/chartDrawing">
    <cdr:from>
      <cdr:x>0.69124</cdr:x>
      <cdr:y>0.74777</cdr:y>
    </cdr:from>
    <cdr:to>
      <cdr:x>0.88374</cdr:x>
      <cdr:y>0.81141</cdr:y>
    </cdr:to>
    <cdr:sp macro="" textlink="">
      <cdr:nvSpPr>
        <cdr:cNvPr id="5" name="Овал 4"/>
        <cdr:cNvSpPr/>
      </cdr:nvSpPr>
      <cdr:spPr>
        <a:xfrm xmlns:a="http://schemas.openxmlformats.org/drawingml/2006/main">
          <a:off x="5688632" y="3384376"/>
          <a:ext cx="1584176" cy="288032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800" dirty="0" smtClean="0"/>
            <a:t>подведомственные</a:t>
          </a:r>
          <a:endParaRPr lang="ru-RU" sz="8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0.63862</cdr:x>
      <cdr:y>0.25456</cdr:y>
    </cdr:from>
    <cdr:to>
      <cdr:x>0.68111</cdr:x>
      <cdr:y>0.27047</cdr:y>
    </cdr:to>
    <cdr:sp macro="" textlink="">
      <cdr:nvSpPr>
        <cdr:cNvPr id="2" name="Стрелка вниз 1"/>
        <cdr:cNvSpPr/>
      </cdr:nvSpPr>
      <cdr:spPr>
        <a:xfrm xmlns:a="http://schemas.openxmlformats.org/drawingml/2006/main">
          <a:off x="5255587" y="1152129"/>
          <a:ext cx="349676" cy="72007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0.63874</cdr:x>
      <cdr:y>0.68413</cdr:y>
    </cdr:from>
    <cdr:to>
      <cdr:x>0.68123</cdr:x>
      <cdr:y>0.70004</cdr:y>
    </cdr:to>
    <cdr:sp macro="" textlink="">
      <cdr:nvSpPr>
        <cdr:cNvPr id="3" name="Стрелка вниз 2"/>
        <cdr:cNvSpPr/>
      </cdr:nvSpPr>
      <cdr:spPr>
        <a:xfrm xmlns:a="http://schemas.openxmlformats.org/drawingml/2006/main">
          <a:off x="5256575" y="3096345"/>
          <a:ext cx="349675" cy="72007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0.58624</cdr:x>
      <cdr:y>0.3182</cdr:y>
    </cdr:from>
    <cdr:to>
      <cdr:x>0.74374</cdr:x>
      <cdr:y>0.46139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4824536" y="1440160"/>
          <a:ext cx="1296143" cy="648072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800" dirty="0" smtClean="0"/>
            <a:t>РФ 90,4  Германия 113,0</a:t>
          </a:r>
        </a:p>
        <a:p xmlns:a="http://schemas.openxmlformats.org/drawingml/2006/main">
          <a:r>
            <a:rPr lang="ru-RU" sz="800" dirty="0" smtClean="0"/>
            <a:t>Норвегия 319,3</a:t>
          </a:r>
          <a:endParaRPr lang="ru-RU" sz="8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0.40249</cdr:x>
      <cdr:y>0.49321</cdr:y>
    </cdr:from>
    <cdr:to>
      <cdr:x>0.50749</cdr:x>
      <cdr:y>0.52503</cdr:y>
    </cdr:to>
    <cdr:sp macro="" textlink="">
      <cdr:nvSpPr>
        <cdr:cNvPr id="2" name="Стрелка вниз 1"/>
        <cdr:cNvSpPr/>
      </cdr:nvSpPr>
      <cdr:spPr>
        <a:xfrm xmlns:a="http://schemas.openxmlformats.org/drawingml/2006/main">
          <a:off x="3312368" y="2232248"/>
          <a:ext cx="864108" cy="144014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0.245</cdr:x>
      <cdr:y>0.54094</cdr:y>
    </cdr:from>
    <cdr:to>
      <cdr:x>0.67374</cdr:x>
      <cdr:y>0.74777</cdr:y>
    </cdr:to>
    <cdr:sp macro="" textlink="">
      <cdr:nvSpPr>
        <cdr:cNvPr id="3" name="Овал 2"/>
        <cdr:cNvSpPr/>
      </cdr:nvSpPr>
      <cdr:spPr>
        <a:xfrm xmlns:a="http://schemas.openxmlformats.org/drawingml/2006/main">
          <a:off x="2016252" y="2448274"/>
          <a:ext cx="3528359" cy="936102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ru-RU" sz="1200" b="1" dirty="0" smtClean="0"/>
            <a:t>Мюнхенская декларация ВОЗ </a:t>
          </a:r>
        </a:p>
        <a:p xmlns:a="http://schemas.openxmlformats.org/drawingml/2006/main">
          <a:r>
            <a:rPr lang="ru-RU" sz="1200" b="1" dirty="0" smtClean="0"/>
            <a:t>2000 года - 1:4 </a:t>
          </a:r>
        </a:p>
        <a:p xmlns:a="http://schemas.openxmlformats.org/drawingml/2006/main">
          <a:r>
            <a:rPr lang="ru-RU" sz="1200" b="1" dirty="0" smtClean="0"/>
            <a:t>ДК к 2017 году -1:2,9</a:t>
          </a:r>
          <a:endParaRPr lang="ru-RU" sz="1200" b="1" dirty="0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0.71875</cdr:x>
      <cdr:y>0.4518</cdr:y>
    </cdr:from>
    <cdr:to>
      <cdr:x>0.7625</cdr:x>
      <cdr:y>0.48362</cdr:y>
    </cdr:to>
    <cdr:sp macro="" textlink="">
      <cdr:nvSpPr>
        <cdr:cNvPr id="3" name="Стрелка вниз 2"/>
        <cdr:cNvSpPr/>
      </cdr:nvSpPr>
      <cdr:spPr>
        <a:xfrm xmlns:a="http://schemas.openxmlformats.org/drawingml/2006/main">
          <a:off x="5915000" y="2044824"/>
          <a:ext cx="360040" cy="144016"/>
        </a:xfrm>
        <a:prstGeom xmlns:a="http://schemas.openxmlformats.org/drawingml/2006/main" prst="downArrow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ru-RU"/>
        </a:p>
      </cdr:txBody>
    </cdr:sp>
  </cdr:relSizeAnchor>
  <cdr:relSizeAnchor xmlns:cdr="http://schemas.openxmlformats.org/drawingml/2006/chartDrawing">
    <cdr:from>
      <cdr:x>0.675</cdr:x>
      <cdr:y>0.53135</cdr:y>
    </cdr:from>
    <cdr:to>
      <cdr:x>0.80625</cdr:x>
      <cdr:y>0.64272</cdr:y>
    </cdr:to>
    <cdr:sp macro="" textlink="">
      <cdr:nvSpPr>
        <cdr:cNvPr id="4" name="Овал 3"/>
        <cdr:cNvSpPr/>
      </cdr:nvSpPr>
      <cdr:spPr>
        <a:xfrm xmlns:a="http://schemas.openxmlformats.org/drawingml/2006/main">
          <a:off x="5554960" y="2404864"/>
          <a:ext cx="1080120" cy="504056"/>
        </a:xfrm>
        <a:prstGeom xmlns:a="http://schemas.openxmlformats.org/drawingml/2006/main" prst="ellipse">
          <a:avLst/>
        </a:prstGeom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pPr algn="ctr"/>
          <a:r>
            <a:rPr lang="ru-RU" sz="800" dirty="0" smtClean="0"/>
            <a:t>Получатели выплат</a:t>
          </a:r>
          <a:endParaRPr lang="ru-RU" sz="800" dirty="0"/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0.28676</cdr:x>
      <cdr:y>0.09626</cdr:y>
    </cdr:from>
    <cdr:to>
      <cdr:x>0.48713</cdr:x>
      <cdr:y>0.17708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2228840" y="425442"/>
          <a:ext cx="1557342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0.25919</cdr:x>
      <cdr:y>0.2579</cdr:y>
    </cdr:from>
    <cdr:to>
      <cdr:x>0.37684</cdr:x>
      <cdr:y>0.33872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2014526" y="1139822"/>
          <a:ext cx="914400" cy="35719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31FF99-F21E-4091-BB3C-7C2E0BEC6D0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29050" y="9444038"/>
            <a:ext cx="293052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AF2DEB-D6A3-41A9-A3D1-40720955DB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539154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29837" cy="49712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4" y="1"/>
            <a:ext cx="2929837" cy="497125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9889F578-8A08-4B2F-BF0F-11AF950C25D4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4538"/>
            <a:ext cx="4970463" cy="372903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0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3" y="9443663"/>
            <a:ext cx="2929837" cy="49712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4" y="9443663"/>
            <a:ext cx="2929837" cy="497125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649576B2-0A48-454F-B692-21D28613BF6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687077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644575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Структура смертности населения автономного округа по основным классам причин за 9 месяцев 2014 года выглядит следующим образом:</a:t>
            </a:r>
          </a:p>
          <a:p>
            <a:r>
              <a:rPr lang="ru-RU" dirty="0" smtClean="0"/>
              <a:t>На первом месте – болезни системы кровообращения, на втором – новообразования смерти, на третьем внешние причины, на четвертом – болезни органов пищеварения, на пятом - болезни органов дыхания, на шестом – инфекционные и паразитарные болезни. </a:t>
            </a:r>
          </a:p>
          <a:p>
            <a:r>
              <a:rPr lang="ru-RU" dirty="0" smtClean="0"/>
              <a:t>           Динамика смертности на 100 000 населения автономного округа за 9 месяцев 2014 года в сравнении с 2011 годом по классам: </a:t>
            </a:r>
          </a:p>
          <a:p>
            <a:r>
              <a:rPr lang="ru-RU" dirty="0" smtClean="0"/>
              <a:t>          - от болезней системы кровообращения снизилась на 4,6%  - с 291,2  до 277,7 (по России – 653,5);</a:t>
            </a:r>
          </a:p>
          <a:p>
            <a:r>
              <a:rPr lang="ru-RU" dirty="0" smtClean="0"/>
              <a:t> - от внешних причин (травмы и отравления) снизилась на 14,3%  - со 106,6 до 91,4 (по России – 119,3);</a:t>
            </a:r>
          </a:p>
          <a:p>
            <a:r>
              <a:rPr lang="ru-RU" dirty="0" smtClean="0"/>
              <a:t> -</a:t>
            </a:r>
            <a:r>
              <a:rPr lang="ru-RU" baseline="0" dirty="0" smtClean="0"/>
              <a:t> </a:t>
            </a:r>
            <a:r>
              <a:rPr lang="ru-RU" dirty="0" smtClean="0"/>
              <a:t>от новообразований увеличилась на 4,2% - со 110,5 до 115,1 (по России – 201,0);</a:t>
            </a:r>
          </a:p>
          <a:p>
            <a:r>
              <a:rPr lang="ru-RU" dirty="0" smtClean="0"/>
              <a:t> - от инфекционных и паразитарных болезней увеличилась на 27,4%  - с 23,4 до 29,8 (по России – 21,4);</a:t>
            </a:r>
          </a:p>
          <a:p>
            <a:r>
              <a:rPr lang="ru-RU" dirty="0" smtClean="0"/>
              <a:t> - от органов пищеварения увеличилась на 23,9% - с 28,9 до 35,8 (по России – 65,5).</a:t>
            </a:r>
          </a:p>
          <a:p>
            <a:r>
              <a:rPr lang="ru-RU" dirty="0" smtClean="0"/>
              <a:t>*Показатели смертности за 9 месяцев 2014 года с помощью коэффициента приравнены к годовому значению.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76766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Структура смертности населения автономного округа по основным классам причин за 9 месяцев 2014 года выглядит следующим образом:</a:t>
            </a:r>
          </a:p>
          <a:p>
            <a:r>
              <a:rPr lang="ru-RU" dirty="0" smtClean="0"/>
              <a:t>На первом месте – болезни системы кровообращения, на втором – новообразования смерти, на третьем внешние причины, на четвертом – болезни органов пищеварения, на пятом - болезни органов дыхания, на шестом – инфекционные и паразитарные болезни. </a:t>
            </a:r>
          </a:p>
          <a:p>
            <a:r>
              <a:rPr lang="ru-RU" dirty="0" smtClean="0"/>
              <a:t>           Динамика смертности на 100 000 населения автономного округа за 9 месяцев 2014 года в сравнении с 2011 годом по классам: </a:t>
            </a:r>
          </a:p>
          <a:p>
            <a:r>
              <a:rPr lang="ru-RU" dirty="0" smtClean="0"/>
              <a:t>          - от болезней системы кровообращения </a:t>
            </a:r>
            <a:r>
              <a:rPr lang="ru-RU" b="1" dirty="0" smtClean="0"/>
              <a:t>снизилась</a:t>
            </a:r>
            <a:r>
              <a:rPr lang="ru-RU" dirty="0" smtClean="0"/>
              <a:t> на 4,6%  - с 291,2  до 277,7 (по России – 653,5);</a:t>
            </a:r>
          </a:p>
          <a:p>
            <a:r>
              <a:rPr lang="ru-RU" dirty="0" smtClean="0"/>
              <a:t> от внешних причин (травмы и отравления) </a:t>
            </a:r>
            <a:r>
              <a:rPr lang="ru-RU" b="1" dirty="0" smtClean="0"/>
              <a:t>снизилась</a:t>
            </a:r>
            <a:r>
              <a:rPr lang="ru-RU" dirty="0" smtClean="0"/>
              <a:t> на 14,3%  - со 106,6 до 91,4 (по России – 119,3);</a:t>
            </a:r>
          </a:p>
          <a:p>
            <a:r>
              <a:rPr lang="ru-RU" dirty="0" smtClean="0"/>
              <a:t>от новообразований </a:t>
            </a:r>
            <a:r>
              <a:rPr lang="ru-RU" b="1" dirty="0" smtClean="0"/>
              <a:t>увеличилась</a:t>
            </a:r>
            <a:r>
              <a:rPr lang="ru-RU" dirty="0" smtClean="0"/>
              <a:t> на 4,2% - со 110,5 до 115,1 (по России – 201,0);</a:t>
            </a:r>
          </a:p>
          <a:p>
            <a:r>
              <a:rPr lang="ru-RU" dirty="0" smtClean="0"/>
              <a:t> от инфекционных и паразитарных болезней </a:t>
            </a:r>
            <a:r>
              <a:rPr lang="ru-RU" b="1" dirty="0" smtClean="0"/>
              <a:t>увеличилась</a:t>
            </a:r>
            <a:r>
              <a:rPr lang="ru-RU" dirty="0" smtClean="0"/>
              <a:t> на 27,4%  - с 23,4 до 29,8 (по России – 21,4);</a:t>
            </a:r>
          </a:p>
          <a:p>
            <a:r>
              <a:rPr lang="ru-RU" dirty="0" smtClean="0"/>
              <a:t>от органов пищеварения </a:t>
            </a:r>
            <a:r>
              <a:rPr lang="ru-RU" b="1" dirty="0" smtClean="0"/>
              <a:t>увеличилась</a:t>
            </a:r>
            <a:r>
              <a:rPr lang="ru-RU" dirty="0" smtClean="0"/>
              <a:t> на 23,9% - с 28,9 до 35,8 (по России – 65,5).</a:t>
            </a:r>
          </a:p>
          <a:p>
            <a:endParaRPr lang="ru-RU" dirty="0" smtClean="0"/>
          </a:p>
          <a:p>
            <a:r>
              <a:rPr lang="ru-RU" dirty="0" smtClean="0"/>
              <a:t>*Показатели смертности за 9 месяцев 2014 года с помощью коэффициента приравнены к годовому значению.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>
                <a:solidFill>
                  <a:prstClr val="black"/>
                </a:solidFill>
              </a:rPr>
              <a:pPr/>
              <a:t>11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76766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структуре общей смертности по отдельным причинам, преждевременная смертность от внешних причин (травмы, отравления и некоторые другие последствия воздействия внешних причин) занимает уже традиционное второе место после болезней системы кровообращения.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сравнению с 2011 годом зарегистрировано снижение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преждевременной смертности от внешних причин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14,3% (со 106,6 до 91,4 на 100 тыс. населения  за 9 мес. 2014 года).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Динамика преждевременной смертности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по сравнению с 2011 годом на 100 тыс. населения:</a:t>
            </a:r>
          </a:p>
          <a:p>
            <a:pPr algn="just" defTabSz="911053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от самоубийств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снижение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на 4,3 (с 13,9 до 13,3 в 2014 году);</a:t>
            </a:r>
          </a:p>
          <a:p>
            <a:pPr algn="just" defTabSz="911053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от убийств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увеличение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1,3% (с 7,9 до 8,0 в 2014 году);</a:t>
            </a:r>
          </a:p>
          <a:p>
            <a:pPr algn="just" defTabSz="911053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от отравлений алкоголем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снижение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10,3 раза (с 3,1 до 0,3 в 2014 году);</a:t>
            </a:r>
          </a:p>
          <a:p>
            <a:pPr algn="just" defTabSz="911053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в результате всех транспортных несчастных случаев на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увеличение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12,0 (с 16,7 до 18,7 в 2014 году), из них</a:t>
            </a:r>
          </a:p>
          <a:p>
            <a:pPr algn="just" defTabSz="911053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 в результате ДТП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увеличение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14,6% (с 13,7 до 15,7 в 2014 году).</a:t>
            </a:r>
          </a:p>
          <a:p>
            <a:pPr algn="just" defTabSz="911053">
              <a:defRPr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*</a:t>
            </a: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Показатели смертности за 9 месяцев 2014 года с помощью коэффициента приравнены к годовому значению.</a:t>
            </a:r>
          </a:p>
          <a:p>
            <a:endParaRPr lang="ru-RU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274676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400" dirty="0" smtClean="0"/>
              <a:t>За 5 лет общее число коек круглосуточного пребывания снизилось на 2,2%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64596-637D-4624-AD4E-0F275D2A5231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1400" dirty="0" smtClean="0"/>
              <a:t>По итогам 2013 года среднее число посещений на 1 жителя в год превышает среднероссийский показатель на 18%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64596-637D-4624-AD4E-0F275D2A5231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64596-637D-4624-AD4E-0F275D2A5231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По состоянию на 31 декабря 2013 года </a:t>
            </a:r>
            <a:r>
              <a:rPr lang="ru-RU" dirty="0" smtClean="0"/>
              <a:t>на территории Ханты-Мансийского </a:t>
            </a:r>
            <a:r>
              <a:rPr lang="ru-RU" dirty="0"/>
              <a:t>автономного округа - Югры трудится 7927 </a:t>
            </a:r>
            <a:r>
              <a:rPr lang="ru-RU" dirty="0" smtClean="0"/>
              <a:t>врачей. За последние 3 года данный показатель относительно стабилен. По итогам 3 кв. 2014 года - сведения по </a:t>
            </a:r>
            <a:r>
              <a:rPr lang="ru-RU" baseline="0" dirty="0" smtClean="0"/>
              <a:t>подведомственным организациям.</a:t>
            </a:r>
            <a:endParaRPr lang="ru-RU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Число </a:t>
            </a:r>
            <a:r>
              <a:rPr lang="ru-RU" dirty="0"/>
              <a:t>средних медицинских работников  </a:t>
            </a:r>
            <a:r>
              <a:rPr lang="ru-RU" dirty="0" smtClean="0"/>
              <a:t> на 0,3 </a:t>
            </a:r>
            <a:r>
              <a:rPr lang="ru-RU" dirty="0"/>
              <a:t>% превышает прошлогодний </a:t>
            </a:r>
            <a:r>
              <a:rPr lang="ru-RU" dirty="0" smtClean="0"/>
              <a:t>показатель. По итогам 3 кв. 2014 года сведения по </a:t>
            </a:r>
            <a:r>
              <a:rPr lang="ru-RU" baseline="0" dirty="0" smtClean="0"/>
              <a:t>подведомственным организациям.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66573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Тем не менее,</a:t>
            </a:r>
            <a:r>
              <a:rPr lang="ru-RU" baseline="0" dirty="0" smtClean="0"/>
              <a:t> из - за роста численности населения:</a:t>
            </a:r>
            <a:endParaRPr lang="ru-RU" dirty="0" smtClean="0"/>
          </a:p>
          <a:p>
            <a:pPr defTabSz="909645">
              <a:defRPr/>
            </a:pPr>
            <a:r>
              <a:rPr lang="ru-RU" dirty="0" smtClean="0"/>
              <a:t>Обеспеченность </a:t>
            </a:r>
            <a:r>
              <a:rPr lang="ru-RU" dirty="0"/>
              <a:t>врачами на 10000 населения – 49,6, что </a:t>
            </a:r>
            <a:r>
              <a:rPr lang="ru-RU" dirty="0" smtClean="0"/>
              <a:t>ниже </a:t>
            </a:r>
            <a:r>
              <a:rPr lang="ru-RU" dirty="0"/>
              <a:t>показателя прошлого года на 1,4% </a:t>
            </a:r>
            <a:r>
              <a:rPr lang="ru-RU" dirty="0" smtClean="0"/>
              <a:t>(50,3) </a:t>
            </a:r>
            <a:r>
              <a:rPr lang="ru-RU" dirty="0"/>
              <a:t>и превышает среднероссийский показатель (</a:t>
            </a:r>
            <a:r>
              <a:rPr lang="ru-RU" dirty="0" smtClean="0"/>
              <a:t>44,3) 2013 </a:t>
            </a:r>
            <a:r>
              <a:rPr lang="ru-RU" dirty="0"/>
              <a:t>года. Целевой показатель, утвержденный «дорожной </a:t>
            </a:r>
            <a:r>
              <a:rPr lang="ru-RU" dirty="0" smtClean="0"/>
              <a:t>картой» </a:t>
            </a:r>
            <a:r>
              <a:rPr lang="ru-RU" dirty="0"/>
              <a:t>к </a:t>
            </a:r>
            <a:r>
              <a:rPr lang="ru-RU" dirty="0" smtClean="0"/>
              <a:t>2017 </a:t>
            </a:r>
            <a:r>
              <a:rPr lang="ru-RU" dirty="0"/>
              <a:t>году – </a:t>
            </a:r>
            <a:r>
              <a:rPr lang="ru-RU" dirty="0" smtClean="0"/>
              <a:t>41,9.</a:t>
            </a:r>
            <a:endParaRPr lang="ru-RU" dirty="0"/>
          </a:p>
          <a:p>
            <a:pPr defTabSz="909645">
              <a:defRPr/>
            </a:pPr>
            <a:r>
              <a:rPr lang="ru-RU" dirty="0" smtClean="0"/>
              <a:t> </a:t>
            </a:r>
            <a:endParaRPr lang="ru-RU" dirty="0"/>
          </a:p>
          <a:p>
            <a:r>
              <a:rPr lang="ru-RU" dirty="0"/>
              <a:t>Обеспеченность средним медицинским персоналом на 10 000 населения – 135,5, что </a:t>
            </a:r>
            <a:r>
              <a:rPr lang="ru-RU" dirty="0" smtClean="0"/>
              <a:t>ниже уровня </a:t>
            </a:r>
            <a:r>
              <a:rPr lang="ru-RU" dirty="0"/>
              <a:t>2012 г. на </a:t>
            </a:r>
            <a:r>
              <a:rPr lang="ru-RU" dirty="0" smtClean="0"/>
              <a:t>0,6% </a:t>
            </a:r>
            <a:r>
              <a:rPr lang="ru-RU" dirty="0"/>
              <a:t>(</a:t>
            </a:r>
            <a:r>
              <a:rPr lang="ru-RU" dirty="0" smtClean="0"/>
              <a:t>136,3) </a:t>
            </a:r>
            <a:r>
              <a:rPr lang="ru-RU" dirty="0"/>
              <a:t>(по России </a:t>
            </a:r>
            <a:r>
              <a:rPr lang="ru-RU" dirty="0" smtClean="0"/>
              <a:t>2013г</a:t>
            </a:r>
            <a:r>
              <a:rPr lang="ru-RU" dirty="0"/>
              <a:t>. – </a:t>
            </a:r>
            <a:r>
              <a:rPr lang="ru-RU" dirty="0" smtClean="0"/>
              <a:t>90,4)</a:t>
            </a:r>
            <a:endParaRPr lang="ru-RU" dirty="0"/>
          </a:p>
          <a:p>
            <a:pPr defTabSz="909645">
              <a:defRPr/>
            </a:pPr>
            <a:r>
              <a:rPr lang="ru-RU" dirty="0"/>
              <a:t> </a:t>
            </a:r>
            <a:r>
              <a:rPr lang="ru-RU" dirty="0" smtClean="0"/>
              <a:t>Информация за 3 кв. 2014 года - по подведомственным</a:t>
            </a:r>
            <a:r>
              <a:rPr lang="ru-RU" baseline="0" dirty="0" smtClean="0"/>
              <a:t> учреждениям.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9665732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Соотношение численности врачей к средним медицинским работникам – одно</a:t>
            </a:r>
            <a:r>
              <a:rPr lang="ru-RU" baseline="0" dirty="0" smtClean="0"/>
              <a:t> из самых высоких в Российской Федерации, целевой показатель в соответствии с «дорожной картой» к 2018 году  </a:t>
            </a:r>
            <a:r>
              <a:rPr lang="ru-RU" baseline="0" smtClean="0"/>
              <a:t>- 1:2,9.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4104597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09645">
              <a:defRPr/>
            </a:pPr>
            <a:r>
              <a:rPr lang="ru-RU" b="0" dirty="0" smtClean="0"/>
              <a:t>Число врачей общей практики составляет 149, что на 4,5% меньше итогов 2012 года (156).</a:t>
            </a:r>
          </a:p>
          <a:p>
            <a:r>
              <a:rPr lang="ru-RU" dirty="0"/>
              <a:t>Укомплектованность штатных должностей занятыми  - 85,1% (2012  год- 92,8%), при коэффициенте совместительства </a:t>
            </a:r>
          </a:p>
          <a:p>
            <a:r>
              <a:rPr lang="ru-RU" dirty="0"/>
              <a:t> 1,23 (2012  год -  1,21</a:t>
            </a:r>
            <a:r>
              <a:rPr lang="ru-RU" dirty="0" smtClean="0"/>
              <a:t>). Информация</a:t>
            </a:r>
            <a:r>
              <a:rPr lang="ru-RU" baseline="0" dirty="0" smtClean="0"/>
              <a:t> за 3 </a:t>
            </a:r>
            <a:r>
              <a:rPr lang="ru-RU" baseline="0" dirty="0" err="1" smtClean="0"/>
              <a:t>кв</a:t>
            </a:r>
            <a:r>
              <a:rPr lang="ru-RU" baseline="0" dirty="0" smtClean="0"/>
              <a:t> 2014 года – только по получателям выплат</a:t>
            </a: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13631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dirty="0"/>
              <a:t>По расчетам территориального органа Федеральной службы государственной статистики по Ханты-Мансийскому автономному округу - </a:t>
            </a:r>
            <a:r>
              <a:rPr lang="ru-RU" dirty="0" err="1"/>
              <a:t>Югре</a:t>
            </a:r>
            <a:r>
              <a:rPr lang="ru-RU" dirty="0"/>
              <a:t> численность постоянного населения, проживающего на территории Ханты-Мансийского  автономного округа, по состоянию на </a:t>
            </a:r>
            <a:r>
              <a:rPr lang="en-US" dirty="0" smtClean="0"/>
              <a:t>1</a:t>
            </a:r>
            <a:r>
              <a:rPr lang="ru-RU" dirty="0" smtClean="0"/>
              <a:t> октября 2014 </a:t>
            </a:r>
            <a:r>
              <a:rPr lang="ru-RU" dirty="0"/>
              <a:t>года составила </a:t>
            </a:r>
            <a:r>
              <a:rPr lang="ru-RU" dirty="0" smtClean="0"/>
              <a:t>1603,8 </a:t>
            </a:r>
            <a:r>
              <a:rPr lang="ru-RU" dirty="0"/>
              <a:t>тыс. человек, что на </a:t>
            </a:r>
            <a:r>
              <a:rPr lang="ru-RU" dirty="0" smtClean="0"/>
              <a:t>0,4 </a:t>
            </a:r>
            <a:r>
              <a:rPr lang="ru-RU" dirty="0"/>
              <a:t>% больше чем в </a:t>
            </a:r>
            <a:r>
              <a:rPr lang="ru-RU" dirty="0" smtClean="0"/>
              <a:t>2013 </a:t>
            </a:r>
            <a:r>
              <a:rPr lang="ru-RU" dirty="0"/>
              <a:t>году. В округе сохраняется позитивный характер демографического процесса. Обеспечена положительная динамика основных медико-демографических показателей. Естественный прирост </a:t>
            </a:r>
            <a:r>
              <a:rPr lang="ru-RU" dirty="0" smtClean="0"/>
              <a:t>населения по результатам 9 месяцев 2014 года </a:t>
            </a:r>
            <a:r>
              <a:rPr lang="ru-RU" dirty="0"/>
              <a:t>составил «+»</a:t>
            </a:r>
            <a:r>
              <a:rPr lang="ru-RU" dirty="0" smtClean="0"/>
              <a:t>11,0 </a:t>
            </a:r>
            <a:r>
              <a:rPr lang="ru-RU" dirty="0"/>
              <a:t>(в </a:t>
            </a:r>
            <a:r>
              <a:rPr lang="ru-RU" dirty="0" smtClean="0"/>
              <a:t>2013 </a:t>
            </a:r>
            <a:r>
              <a:rPr lang="ru-RU" dirty="0"/>
              <a:t>году  «+»11,3; по России </a:t>
            </a:r>
            <a:r>
              <a:rPr lang="ru-RU" dirty="0" smtClean="0"/>
              <a:t>«</a:t>
            </a:r>
            <a:r>
              <a:rPr lang="ru-RU" baseline="0" dirty="0" smtClean="0"/>
              <a:t>+</a:t>
            </a:r>
            <a:r>
              <a:rPr lang="ru-RU" dirty="0" smtClean="0"/>
              <a:t>» 0,3), </a:t>
            </a:r>
            <a:r>
              <a:rPr lang="ru-RU" dirty="0"/>
              <a:t>рождаемость – </a:t>
            </a:r>
            <a:r>
              <a:rPr lang="ru-RU" dirty="0" smtClean="0"/>
              <a:t>17,4 </a:t>
            </a:r>
            <a:r>
              <a:rPr lang="ru-RU" dirty="0">
                <a:solidFill>
                  <a:prstClr val="black"/>
                </a:solidFill>
              </a:rPr>
              <a:t>на 1000 населения </a:t>
            </a:r>
            <a:r>
              <a:rPr lang="ru-RU" dirty="0"/>
              <a:t>(в </a:t>
            </a:r>
            <a:r>
              <a:rPr lang="ru-RU" dirty="0" smtClean="0"/>
              <a:t>2013 </a:t>
            </a:r>
            <a:r>
              <a:rPr lang="ru-RU" dirty="0"/>
              <a:t>году – </a:t>
            </a:r>
            <a:r>
              <a:rPr lang="ru-RU" dirty="0" smtClean="0"/>
              <a:t>17,5 </a:t>
            </a:r>
            <a:r>
              <a:rPr lang="ru-RU" dirty="0"/>
              <a:t>по России – </a:t>
            </a:r>
            <a:r>
              <a:rPr lang="ru-RU" dirty="0" smtClean="0"/>
              <a:t>13,4), </a:t>
            </a:r>
            <a:r>
              <a:rPr lang="ru-RU" dirty="0"/>
              <a:t>общая смертность </a:t>
            </a:r>
            <a:r>
              <a:rPr lang="ru-RU" dirty="0" smtClean="0"/>
              <a:t>– 6,4 </a:t>
            </a:r>
            <a:r>
              <a:rPr lang="ru-RU" dirty="0">
                <a:solidFill>
                  <a:prstClr val="black"/>
                </a:solidFill>
              </a:rPr>
              <a:t>на 1000 населения </a:t>
            </a:r>
            <a:r>
              <a:rPr lang="ru-RU" dirty="0"/>
              <a:t>(в </a:t>
            </a:r>
            <a:r>
              <a:rPr lang="ru-RU" dirty="0" smtClean="0"/>
              <a:t>2013году  </a:t>
            </a:r>
            <a:r>
              <a:rPr lang="ru-RU" dirty="0"/>
              <a:t>- 6,3; по России – </a:t>
            </a:r>
            <a:r>
              <a:rPr lang="ru-RU" dirty="0" smtClean="0"/>
              <a:t>13,1), </a:t>
            </a:r>
            <a:r>
              <a:rPr lang="ru-RU" dirty="0"/>
              <a:t>младенческая смертность  - </a:t>
            </a:r>
            <a:r>
              <a:rPr lang="ru-RU" dirty="0" smtClean="0"/>
              <a:t>4,5 </a:t>
            </a:r>
            <a:r>
              <a:rPr lang="ru-RU" dirty="0"/>
              <a:t>(в </a:t>
            </a:r>
            <a:r>
              <a:rPr lang="ru-RU" dirty="0" smtClean="0"/>
              <a:t>2013 </a:t>
            </a:r>
            <a:r>
              <a:rPr lang="ru-RU" dirty="0"/>
              <a:t>году – </a:t>
            </a:r>
            <a:r>
              <a:rPr lang="ru-RU" dirty="0" smtClean="0"/>
              <a:t>5,5</a:t>
            </a:r>
            <a:r>
              <a:rPr lang="ru-RU" dirty="0"/>
              <a:t>; по России </a:t>
            </a:r>
            <a:r>
              <a:rPr lang="ru-RU" dirty="0" smtClean="0"/>
              <a:t>– 7,5). За 9 месяцев 2014 года был</a:t>
            </a:r>
            <a:r>
              <a:rPr lang="ru-RU" baseline="0" dirty="0" smtClean="0"/>
              <a:t> зарегистрирован 1 с</a:t>
            </a:r>
            <a:r>
              <a:rPr lang="ru-RU" dirty="0" smtClean="0"/>
              <a:t>лучай </a:t>
            </a:r>
            <a:r>
              <a:rPr lang="ru-RU" dirty="0"/>
              <a:t>материнской смертности </a:t>
            </a:r>
            <a:r>
              <a:rPr lang="ru-RU" dirty="0" smtClean="0"/>
              <a:t>(</a:t>
            </a:r>
            <a:r>
              <a:rPr lang="ru-RU" dirty="0"/>
              <a:t>в </a:t>
            </a:r>
            <a:r>
              <a:rPr lang="ru-RU" dirty="0" smtClean="0"/>
              <a:t>2013 </a:t>
            </a:r>
            <a:r>
              <a:rPr lang="ru-RU" dirty="0"/>
              <a:t>году </a:t>
            </a:r>
            <a:r>
              <a:rPr lang="ru-RU" dirty="0" smtClean="0"/>
              <a:t>был зарегистрирован 2 случая материнской смертности).</a:t>
            </a:r>
            <a:endParaRPr lang="ru-RU" dirty="0"/>
          </a:p>
          <a:p>
            <a:pPr defTabSz="914284">
              <a:defRPr/>
            </a:pPr>
            <a:endParaRPr lang="ru-RU" sz="1100" dirty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Оптимизации кадровой ситуации способствует подготовка специалистов на базе окружных и федеральных вузов, в том числе в рамках целевого набора.</a:t>
            </a:r>
          </a:p>
          <a:p>
            <a:r>
              <a:rPr lang="ru-RU" dirty="0" smtClean="0"/>
              <a:t>Организация целевого приема и обучения граждан регламентированы следующими актами: </a:t>
            </a:r>
            <a:r>
              <a:rPr lang="ru-RU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Федеральный закон от 29.12.2012 № 273-ФЗ «Об образовании в Российской Федерации» - ст. 56</a:t>
            </a:r>
          </a:p>
          <a:p>
            <a:r>
              <a:rPr lang="ru-RU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Постановление Правительства Российской Федерации от 27.11.2013 № 1076 «О порядке заключения и расторжения договора о целевом приеме и договора о целевом обучении»</a:t>
            </a:r>
          </a:p>
          <a:p>
            <a:r>
              <a:rPr lang="ru-RU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Приказ </a:t>
            </a:r>
            <a:r>
              <a:rPr lang="ru-RU" dirty="0" err="1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Депздрава</a:t>
            </a:r>
            <a:r>
              <a:rPr lang="ru-RU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 Югры от 28 марта 2014 года № 183 «Об организации отбора и направления граждан в образовательные организации для участия в конкурсах на целевые места, проводимых в рамках квоты целевого приема»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495415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Всего в рамках целевой подготовки направлено в окружные и федеральные вузы  - по программе </a:t>
            </a:r>
            <a:r>
              <a:rPr lang="ru-RU" dirty="0" err="1" smtClean="0"/>
              <a:t>специалитета</a:t>
            </a:r>
            <a:r>
              <a:rPr lang="ru-RU" baseline="0" dirty="0" smtClean="0"/>
              <a:t> 142 человека, 131 - в интернатуру, 71 - в ординатуру</a:t>
            </a:r>
            <a:r>
              <a:rPr lang="ru-RU" dirty="0" smtClean="0"/>
              <a:t> 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F00846-B3B1-4D26-A0DB-B7302260F588}" type="slidenum">
              <a:rPr lang="ru-RU" smtClean="0"/>
              <a:pPr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0608579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В 2013 году исполнение Программы госгарантий за счет всех источников  составило 50 млрд.113,7 млн. рублей или 96</a:t>
            </a:r>
            <a:r>
              <a:rPr lang="ru-RU" baseline="0" dirty="0" smtClean="0"/>
              <a:t> </a:t>
            </a:r>
            <a:r>
              <a:rPr lang="ru-RU" dirty="0" smtClean="0"/>
              <a:t>% по отношению к утвержденным лимитам, в том числе средства консолидированного бюджета -  16</a:t>
            </a:r>
            <a:r>
              <a:rPr lang="ru-RU" baseline="0" dirty="0" smtClean="0"/>
              <a:t> </a:t>
            </a:r>
            <a:r>
              <a:rPr lang="ru-RU" dirty="0" smtClean="0"/>
              <a:t>млрд. 383,1 млн. рублей,  средства обязательного медицинского страхования– 22 млрд. 360,7 млн. тыс. рублей. В 2014 году финансовое обеспечение Программы государственных гарантий выросло на 15 %.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591576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Расходы на здравоохранение по Программе госгарантий в расчете на одного жителя составили 36 023 рублей, по сравнению с 2013 годом затраты увеличились на 14 %. </a:t>
            </a:r>
            <a:r>
              <a:rPr lang="ru-RU" dirty="0" err="1" smtClean="0"/>
              <a:t>Подушевое</a:t>
            </a:r>
            <a:r>
              <a:rPr lang="ru-RU" dirty="0" smtClean="0"/>
              <a:t> финансирование Программы в 1,4 раза превышает средний фактически сложившейся по Российской Федерации (22 648 руб.).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334379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До конца  2014 года индикативные целевые показатели будут достигнуты в размере, установленном Российской Федерацией для Ханты-Мансийского автономного округа - Югры.</a:t>
            </a:r>
          </a:p>
          <a:p>
            <a:r>
              <a:rPr lang="ru-RU" dirty="0"/>
              <a:t>В настоящее время во всех государственных медицинских организациях автономного округа действует единая система  оплаты труда работников, установленная приказом Департамента здравоохранения Ханты-Мансийского автономного округа – Югры, в соответствии с «Едиными  рекомендациями по установлению на федеральном, региональном и местном уровнях систем оплаты труда работников государственных и муниципальных учреждений на 2014 год». Медицинские работники с одинаковыми специальностями, стажем работы, объёмом нагрузки,  осуществляющие  деятельность в медицинских организациях одного типа  имеют одинаковую заработную плату.</a:t>
            </a:r>
          </a:p>
          <a:p>
            <a:r>
              <a:rPr lang="ru-RU" dirty="0"/>
              <a:t>Механизм повышения оплаты труда отдельных категорий работников, определенных Указами Президента РФ, реализуется путем внесения изменений в действующую отраслевую систему оплаты труда  и предусматривает увеличение должностного оклада и совершенствование системы стимулирующих выплат в зависимости от качества оказываемых государственных услуг и эффективности деятельности работников по заданным критериям и показателям.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9064326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2014 году построен, сдан и введен в эксплуатацию объект: «Детская поликлиника на 200 посещений в смену в микрорайоне 1 в г. Радужный». Разрешение на ввод от 11.07.2014 г. №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ru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863090002005001-06.</a:t>
            </a:r>
            <a:endParaRPr lang="ru-RU" dirty="0" smtClean="0">
              <a:effectLst/>
            </a:endParaRPr>
          </a:p>
          <a:p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До конца 2014 года планируется ввести в эксплуатацию следующие объекты:</a:t>
            </a:r>
            <a:endParaRPr lang="ru-RU" dirty="0" smtClean="0">
              <a:effectLst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1. «Патологоанатомическое отделение с филиалом Бюро судебно-медицинской экспертизы на 250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вскр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./год Больничного комплекса г.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Пыть-Ях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»; </a:t>
            </a:r>
            <a:endParaRPr lang="ru-RU" dirty="0" smtClean="0">
              <a:effectLst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2. «Участковая больница на 15 коек, 35 посещений в смену, 4 койки дневного стационара в с. Полноват Белоярского района»;</a:t>
            </a:r>
            <a:endParaRPr lang="ru-RU" dirty="0" smtClean="0">
              <a:effectLst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3. «Реконструкция хирургического корпуса под городскую поликлинику в микрорайоне № 2 дом 16А, г.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Пыть-Ях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».</a:t>
            </a:r>
            <a:endParaRPr lang="ru-RU" dirty="0" smtClean="0">
              <a:effectLst/>
            </a:endParaRP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r>
              <a:rPr lang="ru-RU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 В 2015 году планируется ввести в эксплуатацию следующие объекты:</a:t>
            </a:r>
            <a:endParaRPr lang="ru-RU" dirty="0" smtClean="0">
              <a:effectLst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Врачебная амбулатория на 75 посещений в смену в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пгт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Коммунистический Советского района;</a:t>
            </a:r>
            <a:endParaRPr lang="ru-RU" dirty="0" smtClean="0">
              <a:effectLst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Инфекционное отделение на 45 коек с бактериологической лабораторией в г.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Нягани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  <a:endParaRPr lang="ru-RU" dirty="0" smtClean="0">
              <a:effectLst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Поликлиника на 700 посещений в смену в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мкр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37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г.Сургута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  <a:endParaRPr lang="ru-RU" dirty="0" smtClean="0">
              <a:effectLst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Участковая больница и поликлиника в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пгт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</a:t>
            </a:r>
            <a:r>
              <a:rPr lang="ru-RU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Талинка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;</a:t>
            </a:r>
            <a:endParaRPr lang="ru-RU" dirty="0" smtClean="0">
              <a:effectLst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реконструкция нежилого строения роддома г. Нефтеюганск.</a:t>
            </a:r>
            <a:endParaRPr lang="ru-RU" dirty="0" smtClean="0">
              <a:effectLst/>
            </a:endParaRPr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>
                <a:solidFill>
                  <a:prstClr val="black"/>
                </a:solidFill>
              </a:rPr>
              <a:pPr/>
              <a:t>25</a:t>
            </a:fld>
            <a:endParaRPr lang="ru-RU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 w="12700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 cap="rnd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>
            <a:normAutofit fontScale="92500" lnSpcReduction="10000"/>
          </a:bodyPr>
          <a:lstStyle/>
          <a:p>
            <a:pPr eaLnBrk="1" hangingPunct="1"/>
            <a:r>
              <a:rPr lang="ru-RU" dirty="0" smtClean="0"/>
              <a:t>Внедрение и использование информационно-коммуникационных технологий проводится в соответствие с «Концепцией создания единой государственной информационной системы в сфере здравоохранения», утвержденной приказом </a:t>
            </a:r>
            <a:r>
              <a:rPr lang="ru-RU" dirty="0" err="1" smtClean="0"/>
              <a:t>Минздравсоцразвития</a:t>
            </a:r>
            <a:r>
              <a:rPr lang="ru-RU" dirty="0" smtClean="0"/>
              <a:t> РФ от 28 апреля 2011 года № 364.</a:t>
            </a:r>
          </a:p>
          <a:p>
            <a:pPr eaLnBrk="1" hangingPunct="1"/>
            <a:r>
              <a:rPr lang="ru-RU" dirty="0" smtClean="0"/>
              <a:t>В настоящее время 65% медицинских организаций автономного округа, подключены к корпоративной сети передачи данных, 83% медицинских организаций имеют широкополосный доступ в Интернет, 82% имеют собственные сайты. </a:t>
            </a:r>
          </a:p>
          <a:p>
            <a:pPr eaLnBrk="1" hangingPunct="1"/>
            <a:r>
              <a:rPr lang="ru-RU" dirty="0" smtClean="0"/>
              <a:t>В 2013 году запущена и доработана региональная медицинская информационная система (далее – РМИС). РМИС разработана с использованием облачных технологий и дает доступ для работы всем учреждениям оказывающих медико-санитарную помощь. РМИС интегрирована с единой государственной информационной системой в сфере здравоохранения и в ней используются справочники федерального уровня.</a:t>
            </a:r>
          </a:p>
          <a:p>
            <a:pPr eaLnBrk="1" hangingPunct="1"/>
            <a:r>
              <a:rPr lang="ru-RU" dirty="0" smtClean="0"/>
              <a:t>В Югре действует Интернет-регистратура (http://kwrachu.ru), позволяющая записаться на прием к врачу в медицинские организации оказывающие амбулаторно-поликлиническую помощь. Этот региональный сервис интегрирован с порталом государственных и муниципальных услуг Российской Федерации. На Интернет-регистратуре уже зарегистрировано 106 283 личных кабинетов. Посредством Интернет-регистратуры на прием к врачу 2013 году записалось 58 093 пациента, что составило 2% от общего количества впервые обратившихся пациентов. </a:t>
            </a:r>
          </a:p>
          <a:p>
            <a:pPr eaLnBrk="1" hangingPunct="1"/>
            <a:r>
              <a:rPr lang="ru-RU" dirty="0" smtClean="0"/>
              <a:t>Департамент здравоохранения приступил к внедрению телемедицинских технологий в 2002 году. За время развития этого направления на территории автономного округа сформировалась полноценная региональная информационная система телемедицины, которая работает по «офф-лайн» и «он-лайн» технологиям. </a:t>
            </a:r>
          </a:p>
          <a:p>
            <a:pPr eaLnBrk="1" hangingPunct="1"/>
            <a:r>
              <a:rPr lang="ru-RU" dirty="0" smtClean="0"/>
              <a:t>К информационной системе отсроченных телемедицинских консультаций подключено 57 удаленных медицинских пунктов. В 25 учреждениях округа работают телемедицинские центры, которые с использованием системы видеоконференцсвязи консультируют пациентов, осуществляют дистанционное обучение. В региональной информационной системе телемедицины задействовано 684 врача, в том числе 115 консультантов. Проведено  4 126 телемедицинских консультаций.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29764" y="9443662"/>
            <a:ext cx="2929837" cy="497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0340" indent="-284746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38984" indent="-227796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594579" indent="-227796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0173" indent="-227796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05768" indent="-227796" algn="ctr" defTabSz="580567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61361" indent="-227796" algn="ctr" defTabSz="580567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16956" indent="-227796" algn="ctr" defTabSz="580567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72549" indent="-227796" algn="ctr" defTabSz="580567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eaLnBrk="1"/>
            <a:fld id="{29186A1D-58A5-433A-841A-C0987507BD8A}" type="slidenum">
              <a:rPr lang="ru-RU"/>
              <a:pPr eaLnBrk="1"/>
              <a:t>26</a:t>
            </a:fld>
            <a:endParaRPr lang="ru-RU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E665123-C292-491B-B605-CA86E0A6EAF1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56323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27100" y="782638"/>
            <a:ext cx="4908550" cy="3683000"/>
          </a:xfrm>
          <a:ln/>
        </p:spPr>
      </p:sp>
      <p:sp>
        <p:nvSpPr>
          <p:cNvPr id="56324" name="Заметки 2"/>
          <p:cNvSpPr>
            <a:spLocks noGrp="1"/>
          </p:cNvSpPr>
          <p:nvPr>
            <p:ph type="body" idx="1"/>
          </p:nvPr>
        </p:nvSpPr>
        <p:spPr>
          <a:xfrm>
            <a:off x="901488" y="4700257"/>
            <a:ext cx="4958187" cy="4462047"/>
          </a:xfrm>
          <a:noFill/>
          <a:ln/>
        </p:spPr>
        <p:txBody>
          <a:bodyPr>
            <a:normAutofit fontScale="77500" lnSpcReduction="20000"/>
          </a:bodyPr>
          <a:lstStyle/>
          <a:p>
            <a:pPr indent="450215" algn="just">
              <a:lnSpc>
                <a:spcPct val="115000"/>
              </a:lnSpc>
              <a:spcAft>
                <a:spcPts val="0"/>
              </a:spcAft>
            </a:pPr>
            <a:r>
              <a:rPr lang="ru-RU" dirty="0" smtClean="0"/>
              <a:t> Перечень видов медицинской помощи, относящихся к высокотехнологичной медицинской помощи (далее – ВМП) ежегодно утверждается приказом </a:t>
            </a:r>
            <a:r>
              <a:rPr lang="ru-RU" dirty="0" err="1" smtClean="0"/>
              <a:t>Минздравсоцразвития</a:t>
            </a:r>
            <a:r>
              <a:rPr lang="ru-RU" dirty="0" smtClean="0"/>
              <a:t> России. В 2013 году в перечень ВМП входил 131 вид ВМП,  из них 88 видов ВМП оказывалось в региональных высокотехнологичных центрах. 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В 2014 году согласно приказа Министерства здравоохранения Российской Федерации от 10 декабря 2013 г. № 916н произошло разграничение видов ВМП (в зависимости от модели пациента и метода лечения) на виды ВМП, оказываемых за счет средств федерального бюджета и средств бюджета субъектов РФ и на виды ВМП, оказываемых за счет средств Обязательного медицинского страхования (далее – ОМС).</a:t>
            </a:r>
            <a:r>
              <a:rPr lang="ru-RU" sz="1050" baseline="0" dirty="0" smtClean="0">
                <a:effectLst/>
                <a:latin typeface="+mn-lt"/>
                <a:ea typeface="Times New Roman"/>
                <a:cs typeface="Times New Roman"/>
              </a:rPr>
              <a:t> </a:t>
            </a:r>
            <a:r>
              <a:rPr lang="ru-RU" sz="1200" dirty="0" smtClean="0">
                <a:effectLst/>
                <a:latin typeface="Times New Roman"/>
                <a:ea typeface="Times New Roman"/>
                <a:cs typeface="Times New Roman"/>
              </a:rPr>
              <a:t>Приказом утверждено 120 видов ВМП, финансируемых за счет средств федерального бюджета, 65 видов - финансируемых за счет средств ОМС.</a:t>
            </a:r>
            <a:endParaRPr lang="ru-RU" dirty="0" smtClean="0"/>
          </a:p>
          <a:p>
            <a:r>
              <a:rPr lang="ru-RU" dirty="0" smtClean="0"/>
              <a:t>Потребность </a:t>
            </a:r>
            <a:r>
              <a:rPr lang="ru-RU" dirty="0"/>
              <a:t>населения Югры в ВМП главным образом обеспечивается в медицинских организациях автономного округа за счет средств окружного бюджета (в 2013 году на указанные цели было предусмотрено 1 687 512,0 тыс. </a:t>
            </a:r>
            <a:r>
              <a:rPr lang="ru-RU" dirty="0" smtClean="0"/>
              <a:t>рублей,</a:t>
            </a:r>
            <a:r>
              <a:rPr lang="ru-RU" baseline="0" dirty="0" smtClean="0"/>
              <a:t> в 2014 г. </a:t>
            </a:r>
            <a:r>
              <a:rPr kumimoji="0" lang="ru-RU" sz="12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 указанные цели </a:t>
            </a:r>
            <a:r>
              <a:rPr lang="ru-RU" baseline="0" dirty="0" smtClean="0"/>
              <a:t>предусмотрено из средств бюджета автономного округа – 1 437 495,00 тыс. рублей и за счет средств ОМС  - 600 286,63 тыс. рублей)</a:t>
            </a:r>
            <a:r>
              <a:rPr lang="ru-RU" dirty="0" smtClean="0"/>
              <a:t>, </a:t>
            </a:r>
            <a:r>
              <a:rPr lang="ru-RU" dirty="0"/>
              <a:t>а также в федеральных центрах за пределами автономного округа. </a:t>
            </a:r>
            <a:r>
              <a:rPr lang="ru-RU" dirty="0" smtClean="0"/>
              <a:t>В </a:t>
            </a:r>
            <a:r>
              <a:rPr lang="ru-RU" dirty="0"/>
              <a:t>Югре федеральные центры, оказывающие ВМП, отсутствуют.</a:t>
            </a:r>
          </a:p>
          <a:p>
            <a:r>
              <a:rPr lang="ru-RU" dirty="0"/>
              <a:t>В 2013 году в федеральных медицинских центрах высокотехнологичную медицинскую помощь  получил 1134 пациента, в том числе 433 ребенка </a:t>
            </a:r>
            <a:r>
              <a:rPr lang="ru-RU" dirty="0" smtClean="0"/>
              <a:t>(за 9 мес. 2014 г. – 859 пациентов). </a:t>
            </a:r>
            <a:endParaRPr lang="ru-RU" dirty="0"/>
          </a:p>
          <a:p>
            <a:r>
              <a:rPr lang="ru-RU" dirty="0"/>
              <a:t>В 2013 году ВМП в медицинских организациях автономного округа получили 7962 пациента (в 2012г.- 7517). </a:t>
            </a:r>
            <a:r>
              <a:rPr lang="ru-RU" dirty="0" smtClean="0"/>
              <a:t> В 2014 году запланировано оказать ВМП 9390</a:t>
            </a:r>
            <a:r>
              <a:rPr lang="ru-RU" baseline="0" dirty="0" smtClean="0"/>
              <a:t> </a:t>
            </a:r>
            <a:r>
              <a:rPr lang="ru-RU" dirty="0" smtClean="0"/>
              <a:t>пациентам, по итогом</a:t>
            </a:r>
            <a:r>
              <a:rPr lang="ru-RU" baseline="0" dirty="0" smtClean="0"/>
              <a:t> </a:t>
            </a:r>
            <a:r>
              <a:rPr lang="ru-RU" dirty="0" smtClean="0"/>
              <a:t> 9 мес. ВМП оказана 7 688 пациентам.</a:t>
            </a:r>
          </a:p>
          <a:p>
            <a:r>
              <a:rPr lang="ru-RU" dirty="0" smtClean="0"/>
              <a:t>Объёмы </a:t>
            </a:r>
            <a:r>
              <a:rPr lang="ru-RU" dirty="0" err="1"/>
              <a:t>софинансирования</a:t>
            </a:r>
            <a:r>
              <a:rPr lang="ru-RU" dirty="0"/>
              <a:t> ВМП в окружных медицинских организациях за счет федерального бюджета </a:t>
            </a:r>
            <a:r>
              <a:rPr lang="ru-RU" dirty="0" smtClean="0"/>
              <a:t> в 2013 году составлял</a:t>
            </a:r>
            <a:r>
              <a:rPr lang="ru-RU" baseline="0" dirty="0" smtClean="0"/>
              <a:t> </a:t>
            </a:r>
            <a:r>
              <a:rPr lang="ru-RU" dirty="0" smtClean="0"/>
              <a:t>– </a:t>
            </a:r>
            <a:r>
              <a:rPr lang="ru-RU" dirty="0"/>
              <a:t>401 599,0 тыс. рублей (исполнение 100</a:t>
            </a:r>
            <a:r>
              <a:rPr lang="ru-RU" dirty="0" smtClean="0"/>
              <a:t>%),</a:t>
            </a:r>
            <a:r>
              <a:rPr lang="ru-RU" baseline="0" dirty="0" smtClean="0"/>
              <a:t> в 2014  г. размер субсидии уменьшился в 2,5 раза  и составил -163 450,20 тыс. рублей. </a:t>
            </a:r>
            <a:endParaRPr lang="ru-RU" dirty="0"/>
          </a:p>
          <a:p>
            <a:r>
              <a:rPr lang="ru-RU" dirty="0"/>
              <a:t>Наиболее востребованными у населения региона видами ВМП остаются сердечно-сосудистая хирургия, травматология и ортопедия, </a:t>
            </a:r>
            <a:r>
              <a:rPr lang="ru-RU" dirty="0" err="1"/>
              <a:t>эндопротезирование</a:t>
            </a:r>
            <a:r>
              <a:rPr lang="ru-RU" dirty="0"/>
              <a:t> суставов, нейрохирургия, педиатрия, офтальмология, онкология.</a:t>
            </a:r>
          </a:p>
          <a:p>
            <a:r>
              <a:rPr lang="ru-RU" dirty="0"/>
              <a:t>Удовлетворенность населения Югры в ВМП (отношение числа заявлений или направлений на ВМП к числу получивших соответствующую медицинскую помощь) составила в 2013 году 95% (из 9577 нуждающихся помощь оказана 9096 пациентам), аналогично показателю 2012 года.</a:t>
            </a:r>
          </a:p>
          <a:p>
            <a:r>
              <a:rPr lang="ru-RU" dirty="0"/>
              <a:t>5% лиц, нуждающихся в оказании ВМП (481 пациент), помощь которым может быть оказана только в федеральных центрах, остаются в листах ожидания соответствующих федеральных медицинских центров.</a:t>
            </a:r>
          </a:p>
        </p:txBody>
      </p:sp>
      <p:sp>
        <p:nvSpPr>
          <p:cNvPr id="56325" name="Номер слайда 3"/>
          <p:cNvSpPr txBox="1">
            <a:spLocks noGrp="1"/>
          </p:cNvSpPr>
          <p:nvPr/>
        </p:nvSpPr>
        <p:spPr bwMode="auto">
          <a:xfrm>
            <a:off x="3831327" y="9476460"/>
            <a:ext cx="2929837" cy="467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129" tIns="45564" rIns="91129" bIns="45564" anchor="b"/>
          <a:lstStyle/>
          <a:p>
            <a:pPr algn="r"/>
            <a:fld id="{194B9373-E13F-492F-9F50-88D29F5E0F7A}" type="slidenum">
              <a:rPr lang="ru-RU" sz="1200"/>
              <a:pPr algn="r"/>
              <a:t>27</a:t>
            </a:fld>
            <a:endParaRPr lang="ru-RU"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9645">
              <a:defRPr/>
            </a:pPr>
            <a:endParaRPr lang="ru-RU" dirty="0"/>
          </a:p>
          <a:p>
            <a:r>
              <a:rPr lang="ru-RU" dirty="0" smtClean="0"/>
              <a:t>В</a:t>
            </a:r>
            <a:r>
              <a:rPr lang="ru-RU" baseline="0" dirty="0" smtClean="0"/>
              <a:t> 2014 году количество лиц, запланированных для проведения диспансеризации определенных групп взрослого населения составило 210361 человек, что составило 28,8 % от проживающего контингента, подлежащего данному мероприятию. За 9 месяцев 2014 года запланированные объемы диспансеризации были выполнены на 74,37 %.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6951B-4115-4673-9CC9-D760BBB6AA73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9645">
              <a:defRPr/>
            </a:pPr>
            <a:r>
              <a:rPr lang="ru-RU" dirty="0"/>
              <a:t>Наиболее часто выявленными поведенческими факторами риска среди жителей округа являются нерациональное питание – 22,3 %, низкая физическая активность – 16,9%, ожирение – 16,1, потребление табака – 13,1%, повышенный уровень АД – 12,5 %. </a:t>
            </a:r>
          </a:p>
          <a:p>
            <a:pPr defTabSz="909645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6951B-4115-4673-9CC9-D760BBB6AA73}" type="slidenum">
              <a:rPr lang="ru-RU" smtClean="0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defTabSz="914284">
              <a:defRPr/>
            </a:pPr>
            <a:r>
              <a:rPr lang="ru-RU" sz="1400" dirty="0"/>
              <a:t>Коэффициент общей смертности в Югре на протяжении последних лет </a:t>
            </a:r>
            <a:r>
              <a:rPr lang="ru-RU" sz="1400" dirty="0" smtClean="0"/>
              <a:t>стабильно низкий, по результатам 9 месяцев 2014 года его уровень составил 6,4  на 1000 населения (по РФ – 13,1), в </a:t>
            </a:r>
            <a:r>
              <a:rPr lang="ru-RU" sz="1400" dirty="0"/>
              <a:t>2013 году </a:t>
            </a:r>
            <a:r>
              <a:rPr lang="ru-RU" sz="1400" dirty="0" smtClean="0"/>
              <a:t>показатель был  6,3 В </a:t>
            </a:r>
            <a:r>
              <a:rPr lang="ru-RU" sz="1400" dirty="0"/>
              <a:t>автономном округе данный показатель сохраняется ниже уровня «Новых» и «Старых» стран ЕС. </a:t>
            </a:r>
          </a:p>
          <a:p>
            <a:pPr algn="just"/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0964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По территориям округа наибольший процент курящих от числа опрошенных респондентов отмечен в г. </a:t>
            </a:r>
            <a:r>
              <a:rPr lang="ru-RU" dirty="0" err="1" smtClean="0"/>
              <a:t>Ннефтеюганске</a:t>
            </a:r>
            <a:r>
              <a:rPr lang="ru-RU" dirty="0" smtClean="0"/>
              <a:t> (51,1%), г. </a:t>
            </a:r>
            <a:r>
              <a:rPr lang="ru-RU" dirty="0" err="1" smtClean="0"/>
              <a:t>Мегионе</a:t>
            </a:r>
            <a:r>
              <a:rPr lang="ru-RU" dirty="0" smtClean="0"/>
              <a:t>  (48,3%), г. </a:t>
            </a:r>
            <a:r>
              <a:rPr lang="ru-RU" dirty="0" err="1" smtClean="0"/>
              <a:t>Югорске</a:t>
            </a:r>
            <a:r>
              <a:rPr lang="ru-RU" dirty="0" smtClean="0"/>
              <a:t> (40,3%).  Наименьший процент – г. </a:t>
            </a:r>
            <a:r>
              <a:rPr lang="ru-RU" dirty="0" err="1" smtClean="0"/>
              <a:t>Покачи</a:t>
            </a:r>
            <a:r>
              <a:rPr lang="ru-RU" dirty="0" smtClean="0"/>
              <a:t> (12,9</a:t>
            </a:r>
            <a:r>
              <a:rPr lang="ru-RU" smtClean="0"/>
              <a:t>%), </a:t>
            </a:r>
            <a:br>
              <a:rPr lang="ru-RU" smtClean="0"/>
            </a:br>
            <a:r>
              <a:rPr lang="ru-RU" smtClean="0"/>
              <a:t>г</a:t>
            </a:r>
            <a:r>
              <a:rPr lang="ru-RU" dirty="0" smtClean="0"/>
              <a:t>. </a:t>
            </a:r>
            <a:r>
              <a:rPr lang="ru-RU" dirty="0" err="1" smtClean="0"/>
              <a:t>Лангепас</a:t>
            </a:r>
            <a:r>
              <a:rPr lang="ru-RU" dirty="0" smtClean="0"/>
              <a:t> (18,1%).</a:t>
            </a:r>
          </a:p>
          <a:p>
            <a:pPr defTabSz="909645"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6951B-4115-4673-9CC9-D760BBB6AA73}" type="slidenum">
              <a:rPr lang="ru-RU" smtClean="0"/>
              <a:pPr/>
              <a:t>30</a:t>
            </a:fld>
            <a:endParaRPr lang="ru-RU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9645">
              <a:defRPr/>
            </a:pPr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6951B-4115-4673-9CC9-D760BBB6AA73}" type="slidenum">
              <a:rPr lang="ru-RU" smtClean="0"/>
              <a:pPr/>
              <a:t>31</a:t>
            </a:fld>
            <a:endParaRPr lang="ru-RU"/>
          </a:p>
        </p:txBody>
      </p:sp>
      <p:sp>
        <p:nvSpPr>
          <p:cNvPr id="5" name="Заметки 2"/>
          <p:cNvSpPr>
            <a:spLocks noGrp="1"/>
          </p:cNvSpPr>
          <p:nvPr/>
        </p:nvSpPr>
        <p:spPr>
          <a:xfrm>
            <a:off x="676117" y="4827240"/>
            <a:ext cx="5408930" cy="2381082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09645">
              <a:defRPr/>
            </a:pPr>
            <a:endParaRPr lang="ru-RU" dirty="0"/>
          </a:p>
          <a:p>
            <a:r>
              <a:rPr lang="ru-RU" dirty="0" smtClean="0"/>
              <a:t> Наиболее часто выявлялись эндокринные заболевания</a:t>
            </a:r>
            <a:r>
              <a:rPr lang="ru-RU" smtClean="0"/>
              <a:t>, болезни органов пищеварения, болезни системы кровообращения, болезни мочеполовой системы,</a:t>
            </a:r>
            <a:r>
              <a:rPr lang="ru-RU" baseline="0" smtClean="0"/>
              <a:t> бо</a:t>
            </a:r>
            <a:r>
              <a:rPr lang="ru-RU" smtClean="0"/>
              <a:t>лезни органов дыхания.</a:t>
            </a:r>
            <a:endParaRPr lang="ru-RU" dirty="0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98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Прирост общего финансирования программ льготного лекарственного обеспечения ежегодно</a:t>
            </a:r>
            <a:r>
              <a:rPr lang="ru-RU" baseline="0" dirty="0" smtClean="0"/>
              <a:t> составляет в среднем 5,7%. Исполнение бюджета составило в 2010 г. 89,18 %, в 2011 г. 89,05 %, в 2012 г. 90,18 %, в 2013 г. 91,52 %, за 10 месяцев 2014 года 70,58 %. Очевидно, что в 2014 году по итогам 10 месяцев исполнение недостаточное, проведен глубокий анализ исполнения заявок индивидуально по каждой медицинской организации, о результатах и недоработках доводится еженедельно на совместных совещаниях (ВКС). Медицинским организациям указано на неукоснительное строгое исполнение годовых заявок.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1774CD5-4576-46DD-8883-A783290D9B7C}" type="slidenum">
              <a:rPr lang="ru-RU" smtClean="0"/>
              <a:pPr>
                <a:defRPr/>
              </a:pPr>
              <a:t>32</a:t>
            </a:fld>
            <a:endParaRPr lang="ru-RU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1139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Средняя</a:t>
            </a:r>
            <a:r>
              <a:rPr lang="ru-RU" baseline="0" dirty="0" smtClean="0"/>
              <a:t> с</a:t>
            </a:r>
            <a:r>
              <a:rPr lang="ru-RU" dirty="0" smtClean="0"/>
              <a:t>тоимость рецептов</a:t>
            </a:r>
            <a:r>
              <a:rPr lang="ru-RU" baseline="0" dirty="0" smtClean="0"/>
              <a:t> по программе ОНЛС составила в 2010 г. 889,33 руб., в 2011 г. 959,47 руб., в 2012 г. 995,89 руб., в 2013 г. 1045,34 руб., за 10 мес. 2014 г. средняя стоимость рецепта составила 1082,84 руб. </a:t>
            </a:r>
          </a:p>
          <a:p>
            <a:r>
              <a:rPr lang="ru-RU" baseline="0" dirty="0" smtClean="0"/>
              <a:t>Средняя стоимость рецептов по программе РЛО составила в 2010 г. 993,97 руб., в 2011 г. 970,30 руб., в 2012 г. 981,02 руб., в 2013 г. 1030,71 руб., за 10 мес. 2014 г. средняя стоимость  рецепта составила 1159,26 руб. Таким образом, из года в год, средняя стоимость рецептов по программам ОНЛС и РЛО увеличивается, несмотря на активное проведение мероприятий по </a:t>
            </a:r>
            <a:r>
              <a:rPr lang="ru-RU" baseline="0" dirty="0" err="1" smtClean="0"/>
              <a:t>импортозамещению</a:t>
            </a:r>
            <a:r>
              <a:rPr lang="ru-RU" baseline="0" dirty="0" smtClean="0"/>
              <a:t> (что очевидно приводит к снижению средней стоимости одной упаковки), а также увеличивается число отпущенных упаковок (товарных единиц) на одного </a:t>
            </a:r>
            <a:r>
              <a:rPr lang="ru-RU" baseline="0" dirty="0" err="1" smtClean="0"/>
              <a:t>льготополучателя</a:t>
            </a:r>
            <a:r>
              <a:rPr lang="ru-RU" baseline="0" dirty="0" smtClean="0"/>
              <a:t>, суммарно эти факторы свидетельствует об улучшении качественной составляющей лекарственного обеспечения населения автономного округа. </a:t>
            </a: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3305BF0-F2B4-402C-B334-DA76511EFD9B}" type="slidenum">
              <a:rPr lang="ru-RU" smtClean="0"/>
              <a:pPr>
                <a:defRPr/>
              </a:pPr>
              <a:t>33</a:t>
            </a:fld>
            <a:endParaRPr lang="ru-RU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Уровень удовлетворенности населения качеством медицинских услуг выглядит следующим образом: в  2008г. - 17,1%, 2009г. - 19,1%, в   2010г. – 15,7%, в 2011 г. – 17,1 %, 2012 г. – 17,7 %, 2013 г. – 16,1% </a:t>
            </a:r>
            <a:r>
              <a:rPr lang="ru-RU" dirty="0" smtClean="0"/>
              <a:t>, за 9 месяцев 2014г. – 17.8% от </a:t>
            </a:r>
            <a:r>
              <a:rPr lang="ru-RU" dirty="0"/>
              <a:t>опрошенных не удовлетворенны качеством оказания услуг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6951B-4115-4673-9CC9-D760BBB6AA73}" type="slidenum">
              <a:rPr lang="ru-RU" smtClean="0"/>
              <a:pPr/>
              <a:t>34</a:t>
            </a:fld>
            <a:endParaRPr lang="ru-RU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09645">
              <a:defRPr/>
            </a:pPr>
            <a:r>
              <a:rPr lang="ru-RU" dirty="0"/>
              <a:t>В качестве основных направлений деятельности лечебно-профилактических учреждений неудовлетворяющих посетителей, были указаны следующие медицинские услуги: организация работы регистратуры – </a:t>
            </a:r>
            <a:r>
              <a:rPr lang="ru-RU" dirty="0" smtClean="0"/>
              <a:t>21,9%</a:t>
            </a:r>
            <a:r>
              <a:rPr lang="ru-RU" baseline="0" dirty="0" smtClean="0"/>
              <a:t> </a:t>
            </a:r>
            <a:r>
              <a:rPr lang="ru-RU" dirty="0" smtClean="0"/>
              <a:t>(+1,6% к 2013 г.); организация работы диагностических служб – 15,5% (+4,2% к 2013 г.); организация работы лечебных кабинетов – 8,9% (+1,2% к 2013 г.); организация работы восстановительных подразделений – 4,0% (+0,1% к 2013 г.); организация </a:t>
            </a:r>
            <a:r>
              <a:rPr lang="ru-RU" dirty="0"/>
              <a:t>работы врачебных кабинетов – </a:t>
            </a:r>
            <a:r>
              <a:rPr lang="ru-RU" dirty="0" smtClean="0"/>
              <a:t>21,0% (-3,1% к 2013 г.); недостаточный </a:t>
            </a:r>
            <a:r>
              <a:rPr lang="ru-RU" dirty="0"/>
              <a:t>объем предоставляемой информации - </a:t>
            </a:r>
            <a:r>
              <a:rPr lang="ru-RU" dirty="0" smtClean="0"/>
              <a:t>9,7% (+1,2% к 2013 г.); качество </a:t>
            </a:r>
            <a:r>
              <a:rPr lang="ru-RU" dirty="0"/>
              <a:t>выполнения процедур - </a:t>
            </a:r>
            <a:r>
              <a:rPr lang="ru-RU" dirty="0" smtClean="0"/>
              <a:t>6,9% (+1,0% к 2013 г.); затруднились </a:t>
            </a:r>
            <a:r>
              <a:rPr lang="ru-RU" dirty="0"/>
              <a:t>с ответом – </a:t>
            </a:r>
            <a:r>
              <a:rPr lang="ru-RU" dirty="0" smtClean="0"/>
              <a:t>37,1% (-2,2% к 2013 г.) </a:t>
            </a:r>
            <a:r>
              <a:rPr lang="ru-RU" dirty="0"/>
              <a:t>респондентов.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6951B-4115-4673-9CC9-D760BBB6AA73}" type="slidenum">
              <a:rPr lang="ru-RU" smtClean="0"/>
              <a:pPr/>
              <a:t>35</a:t>
            </a:fld>
            <a:endParaRPr lang="ru-RU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36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4491178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 defTabSz="914284">
              <a:defRPr/>
            </a:pPr>
            <a:r>
              <a:rPr lang="ru-RU" dirty="0"/>
              <a:t>По данному показателю в течение последних лет </a:t>
            </a:r>
            <a:r>
              <a:rPr lang="ru-RU" dirty="0" err="1"/>
              <a:t>Югра</a:t>
            </a:r>
            <a:r>
              <a:rPr lang="ru-RU" dirty="0"/>
              <a:t> остаётся на уровне экономически развитых стран и в пятерке лучших среди субъектов Российской Федерации. </a:t>
            </a:r>
          </a:p>
          <a:p>
            <a:pPr algn="just" defTabSz="914284">
              <a:defRPr/>
            </a:pPr>
            <a:r>
              <a:rPr lang="ru-RU" dirty="0">
                <a:solidFill>
                  <a:srgbClr val="FF0000"/>
                </a:solidFill>
              </a:rPr>
              <a:t>С 2006 года  в автономном округе при росте показателя рождаемости регистрируется снижение младенческой смертности. </a:t>
            </a:r>
          </a:p>
          <a:p>
            <a:pPr algn="just"/>
            <a:r>
              <a:rPr lang="ru-RU" dirty="0"/>
              <a:t>В структуре </a:t>
            </a:r>
            <a:r>
              <a:rPr lang="ru-RU" i="1" dirty="0"/>
              <a:t>младенческой смертности</a:t>
            </a:r>
            <a:r>
              <a:rPr lang="ru-RU" dirty="0"/>
              <a:t> первое место занимают отдельные состояния перинатального периода -59,5%,  второе место – другие болезни (15,0%),  третье место - врожденные пороки развития (13,7%).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Норвегия близка по своим климатическим характеристикам к Северу  России и, в частности, к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Югре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(длительная холодная зама, резкие перепады температур, холодное лето), но структурные характеристики причин смертности населения сравниваемых территорий значительно отличаются.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 большинству из представленных причин показатели удельного веса в структуре смертности в Ханты-Мансийском автономном  округе –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Югре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превышают уровни Норвегии в полтора, два раза, кроме смертности от болезней системы органов дыхания (удельный вес показателя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Югре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2 раза ниже) и от новообразований (удельный вес показателя 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Югре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ниже в 1,5 раза).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Югре</a:t>
            </a: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за 9 месяцев текущего 2014 года, в сравнении с 2013 годом, наблюдается тенденция к снижению удельного  веса  причин смертности по основным классам заболеваний (болезни системы кровообращения, новообразования, болезни органов дыхания, травмы и отравления).</a:t>
            </a:r>
            <a:endParaRPr lang="ru-RU" sz="1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74050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pPr algn="just"/>
            <a:r>
              <a:rPr lang="ru-RU" dirty="0" smtClean="0"/>
              <a:t>За 9 месяцев 2014 года в Ханты-Мансийском автономном округе – </a:t>
            </a:r>
            <a:r>
              <a:rPr lang="ru-RU" dirty="0" err="1" smtClean="0"/>
              <a:t>Югре</a:t>
            </a:r>
            <a:r>
              <a:rPr lang="ru-RU" dirty="0" smtClean="0"/>
              <a:t> был</a:t>
            </a:r>
            <a:r>
              <a:rPr lang="ru-RU" baseline="0" dirty="0" smtClean="0"/>
              <a:t> зарегистрирован 1 с</a:t>
            </a:r>
            <a:r>
              <a:rPr lang="ru-RU" dirty="0" smtClean="0"/>
              <a:t>лучай материнской смертности,</a:t>
            </a:r>
            <a:r>
              <a:rPr lang="en-US" dirty="0" smtClean="0"/>
              <a:t> </a:t>
            </a:r>
            <a:r>
              <a:rPr lang="ru-RU" dirty="0" smtClean="0"/>
              <a:t>показатель составил 5,4 на 100</a:t>
            </a:r>
            <a:r>
              <a:rPr lang="en-US" dirty="0" smtClean="0"/>
              <a:t> </a:t>
            </a:r>
            <a:r>
              <a:rPr lang="ru-RU" dirty="0" smtClean="0"/>
              <a:t>000 рожденных живыми, что ниже индикаторного показателя (7,8). В 2013 году было зарегистрировано 2 случая материнской смертности. </a:t>
            </a:r>
          </a:p>
          <a:p>
            <a:r>
              <a:rPr lang="ru-RU" dirty="0" smtClean="0"/>
              <a:t>Причиной явилась тяжелая </a:t>
            </a:r>
            <a:r>
              <a:rPr lang="ru-RU" dirty="0" err="1" smtClean="0"/>
              <a:t>экстрагенитальная</a:t>
            </a:r>
            <a:r>
              <a:rPr lang="ru-RU" dirty="0" smtClean="0"/>
              <a:t> патология (молниеносный сепсис). </a:t>
            </a:r>
          </a:p>
          <a:p>
            <a:r>
              <a:rPr lang="ru-RU" dirty="0" smtClean="0"/>
              <a:t>В </a:t>
            </a:r>
            <a:r>
              <a:rPr lang="ru-RU" dirty="0"/>
              <a:t>структуре материнской смертности в автономном округе последние годы отсутствует смерть от абортов, внематочной беременности, </a:t>
            </a:r>
            <a:r>
              <a:rPr lang="ru-RU" dirty="0" err="1"/>
              <a:t>гестозов</a:t>
            </a:r>
            <a:r>
              <a:rPr lang="ru-RU" dirty="0"/>
              <a:t> и  кровотечений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US" dirty="0"/>
              <a:t>       </a:t>
            </a:r>
            <a:r>
              <a:rPr lang="ru-RU" dirty="0" smtClean="0"/>
              <a:t>П</a:t>
            </a:r>
            <a:r>
              <a:rPr lang="ru-RU" sz="1400" dirty="0" smtClean="0"/>
              <a:t>ервичная заболеваемость населения </a:t>
            </a:r>
            <a:r>
              <a:rPr lang="ru-RU" sz="1400" dirty="0"/>
              <a:t>автономного округа в </a:t>
            </a:r>
            <a:r>
              <a:rPr lang="ru-RU" sz="1400" dirty="0" smtClean="0"/>
              <a:t>2014 </a:t>
            </a:r>
            <a:r>
              <a:rPr lang="ru-RU" sz="1400" dirty="0"/>
              <a:t>году </a:t>
            </a:r>
            <a:r>
              <a:rPr lang="ru-RU" sz="1400" dirty="0" smtClean="0"/>
              <a:t>ожидается на уровне 2013 года</a:t>
            </a:r>
            <a:r>
              <a:rPr lang="ru-RU" sz="1400" smtClean="0"/>
              <a:t>.</a:t>
            </a:r>
            <a:r>
              <a:rPr lang="ru-RU" sz="1400" baseline="0" smtClean="0"/>
              <a:t> </a:t>
            </a:r>
            <a:endParaRPr lang="ru-RU" sz="1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164596-637D-4624-AD4E-0F275D2A5231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defTabSz="914284">
              <a:defRPr/>
            </a:pPr>
            <a:r>
              <a:rPr lang="ru-RU" sz="1400" dirty="0"/>
              <a:t>Ведущими классами заболеваний в структуре общей смертности </a:t>
            </a:r>
            <a:r>
              <a:rPr lang="ru-RU" sz="1400" dirty="0" smtClean="0"/>
              <a:t>за 9 месяцев</a:t>
            </a:r>
            <a:r>
              <a:rPr lang="ru-RU" sz="1400" dirty="0"/>
              <a:t> </a:t>
            </a:r>
            <a:r>
              <a:rPr lang="ru-RU" sz="1400" dirty="0" smtClean="0"/>
              <a:t>2014 </a:t>
            </a:r>
            <a:r>
              <a:rPr lang="ru-RU" sz="1400" dirty="0"/>
              <a:t>г., как и в предыдущие годы, являются болезни системы кровообращения </a:t>
            </a:r>
            <a:r>
              <a:rPr lang="ru-RU" sz="1400" dirty="0" smtClean="0"/>
              <a:t>(42,9</a:t>
            </a:r>
            <a:r>
              <a:rPr lang="ru-RU" sz="1400" dirty="0"/>
              <a:t> %), новообразования (17,9 %), внешние причины </a:t>
            </a:r>
            <a:r>
              <a:rPr lang="ru-RU" sz="1400" dirty="0" smtClean="0"/>
              <a:t>(14,5</a:t>
            </a:r>
            <a:r>
              <a:rPr lang="ru-RU" sz="1400" dirty="0"/>
              <a:t> </a:t>
            </a:r>
            <a:r>
              <a:rPr lang="ru-RU" sz="1400" dirty="0" smtClean="0"/>
              <a:t>%).</a:t>
            </a:r>
          </a:p>
          <a:p>
            <a:pPr defTabSz="914284">
              <a:defRPr/>
            </a:pPr>
            <a:endParaRPr lang="ru-RU" sz="1400" dirty="0"/>
          </a:p>
          <a:p>
            <a:r>
              <a:rPr lang="ru-RU" dirty="0" smtClean="0"/>
              <a:t>*Показатели смертности за 9 месяцев 2014 года с помощью коэффициента приравнены к годовому значению.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400" b="0" dirty="0"/>
              <a:t>Перечисленные в  Указе Президента Российской Федерации целевые показатели на сегодняшний день в Югре </a:t>
            </a:r>
            <a:r>
              <a:rPr lang="ru-RU" sz="1400" b="0" dirty="0" smtClean="0"/>
              <a:t>достигнуты</a:t>
            </a:r>
            <a:r>
              <a:rPr lang="ru-RU" sz="1400" b="0" baseline="0" dirty="0" smtClean="0"/>
              <a:t> по смертности от туберкулёза и болезней системы кровообращения.</a:t>
            </a:r>
            <a:r>
              <a:rPr lang="ru-RU" sz="1400" b="0" dirty="0" smtClean="0"/>
              <a:t> Необходимо учитывать, </a:t>
            </a:r>
            <a:r>
              <a:rPr lang="ru-RU" sz="1400" b="0" dirty="0"/>
              <a:t>что </a:t>
            </a:r>
            <a:r>
              <a:rPr lang="ru-RU" sz="1400" b="0" dirty="0" smtClean="0"/>
              <a:t>показатель смертности от дорожно-транспортных происшествий является </a:t>
            </a:r>
            <a:r>
              <a:rPr lang="ru-RU" sz="1400" b="0" dirty="0"/>
              <a:t>«комплексным», который учитывает эффективность деятельности  не только здравоохранения, но и других ведомств</a:t>
            </a:r>
            <a:r>
              <a:rPr lang="ru-RU" sz="1400" b="0" dirty="0" smtClean="0"/>
              <a:t>. </a:t>
            </a:r>
          </a:p>
          <a:p>
            <a:r>
              <a:rPr lang="ru-RU" sz="1400" b="0" dirty="0" smtClean="0"/>
              <a:t>Ситуация по смертности от новообразований обусловлена постарением населения и ростом числа пожилых граждан, наиболее подверженных </a:t>
            </a:r>
            <a:r>
              <a:rPr lang="ru-RU" sz="1400" b="0" dirty="0" err="1" smtClean="0"/>
              <a:t>онкозаболеваниям</a:t>
            </a:r>
            <a:r>
              <a:rPr lang="ru-RU" sz="1400" b="0" dirty="0" smtClean="0"/>
              <a:t>.</a:t>
            </a:r>
          </a:p>
          <a:p>
            <a:r>
              <a:rPr lang="ru-RU" sz="1400" b="0" dirty="0" smtClean="0"/>
              <a:t>Не</a:t>
            </a:r>
            <a:r>
              <a:rPr lang="ru-RU" sz="1400" b="0" baseline="0" dirty="0" smtClean="0"/>
              <a:t> смотря на ожидаемое снижение в 2014 году заболеваемости злокачественными новообразованиями (на 11,7%), т</a:t>
            </a:r>
            <a:r>
              <a:rPr lang="ru-RU" sz="1400" b="0" dirty="0" smtClean="0"/>
              <a:t>емп роста заболеваемости </a:t>
            </a:r>
            <a:r>
              <a:rPr lang="ru-RU" sz="1400" b="0" dirty="0" err="1" smtClean="0"/>
              <a:t>онкопатологией</a:t>
            </a:r>
            <a:r>
              <a:rPr lang="ru-RU" sz="1400" b="0" dirty="0" smtClean="0"/>
              <a:t> в автономном округе за последние пять лет более чем в 3 раза превышает среднероссийский показатель.</a:t>
            </a:r>
            <a:endParaRPr lang="en-US" sz="1400" b="0" dirty="0" smtClean="0"/>
          </a:p>
          <a:p>
            <a:endParaRPr lang="ru-RU" sz="1400" b="0" dirty="0" smtClean="0"/>
          </a:p>
          <a:p>
            <a:r>
              <a:rPr lang="ru-RU" sz="1400" b="0" dirty="0" smtClean="0"/>
              <a:t>*Показатели</a:t>
            </a:r>
            <a:r>
              <a:rPr lang="ru-RU" sz="1400" b="0" baseline="0" dirty="0" smtClean="0"/>
              <a:t> смертности за 9 месяцев 2014 года с помощью коэффициента приравнены к годовому значению.</a:t>
            </a:r>
            <a:endParaRPr lang="ru-RU" sz="1400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9576B2-0A48-454F-B692-21D28613BF6C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3185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242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Чтобы добавить рисунок, перетащите его на заполнитель или щелкните значок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942245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845347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642269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31863" y="96838"/>
            <a:ext cx="7158037" cy="14128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949325" y="1981200"/>
            <a:ext cx="7661275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33F33-772C-4CD2-92D4-50C77412F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209435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0" y="6264696"/>
            <a:ext cx="9144000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683568" y="623731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Коллегия</a:t>
            </a:r>
            <a:r>
              <a:rPr lang="ru-RU" baseline="0" dirty="0" smtClean="0">
                <a:solidFill>
                  <a:schemeClr val="tx2"/>
                </a:solidFill>
              </a:rPr>
              <a:t> Департамента здравоохранения </a:t>
            </a:r>
            <a:endParaRPr lang="ru-RU" dirty="0" smtClean="0">
              <a:solidFill>
                <a:schemeClr val="tx2"/>
              </a:solidFill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 Ханты-Мансийского автономного округа - Югры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15665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Скругленный прямоугольник 7"/>
          <p:cNvSpPr/>
          <p:nvPr userDrawn="1"/>
        </p:nvSpPr>
        <p:spPr>
          <a:xfrm>
            <a:off x="0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505597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кругленный прямоугольник 7"/>
          <p:cNvSpPr/>
          <p:nvPr userDrawn="1"/>
        </p:nvSpPr>
        <p:spPr>
          <a:xfrm>
            <a:off x="0" y="6264696"/>
            <a:ext cx="9144000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err="1" smtClean="0"/>
              <a:t>Образец</a:t>
            </a:r>
            <a:r>
              <a:rPr lang="en-US" dirty="0" smtClean="0"/>
              <a:t> </a:t>
            </a:r>
            <a:r>
              <a:rPr lang="en-US" dirty="0" err="1" smtClean="0"/>
              <a:t>текста</a:t>
            </a:r>
            <a:endParaRPr lang="en-US" dirty="0" smtClean="0"/>
          </a:p>
          <a:p>
            <a:pPr lvl="1"/>
            <a:r>
              <a:rPr lang="en-US" dirty="0" err="1" smtClean="0"/>
              <a:t>Второй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2"/>
            <a:r>
              <a:rPr lang="en-US" dirty="0" err="1" smtClean="0"/>
              <a:t>Третий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3"/>
            <a:r>
              <a:rPr lang="en-US" dirty="0" err="1" smtClean="0"/>
              <a:t>Четвертый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en-US" dirty="0" smtClean="0"/>
          </a:p>
          <a:p>
            <a:pPr lvl="4"/>
            <a:r>
              <a:rPr lang="en-US" dirty="0" err="1" smtClean="0"/>
              <a:t>Пятый</a:t>
            </a:r>
            <a:r>
              <a:rPr lang="en-US" dirty="0" smtClean="0"/>
              <a:t> </a:t>
            </a:r>
            <a:r>
              <a:rPr lang="en-US" dirty="0" err="1" smtClean="0"/>
              <a:t>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683568" y="6237312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Коллегия</a:t>
            </a:r>
            <a:r>
              <a:rPr lang="ru-RU" baseline="0" dirty="0" smtClean="0">
                <a:solidFill>
                  <a:schemeClr val="tx2"/>
                </a:solidFill>
              </a:rPr>
              <a:t> Департамента здравоохранения </a:t>
            </a:r>
            <a:endParaRPr lang="ru-RU" dirty="0" smtClean="0">
              <a:solidFill>
                <a:schemeClr val="tx2"/>
              </a:solidFill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 Ханты-Мансийского автономного округа - Югры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36363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912804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638490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330045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94661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7869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C33A0-63FA-834F-B5D7-C8FFB9E78EF7}" type="datetimeFigureOut">
              <a:rPr lang="ru-RU" smtClean="0"/>
              <a:pPr/>
              <a:t>19.11.2014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8683B-B279-5544-BD7A-61BAB67CF6F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 userDrawn="1"/>
        </p:nvSpPr>
        <p:spPr>
          <a:xfrm>
            <a:off x="1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Изображение 8" descr="IMG_0190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19" y="188640"/>
            <a:ext cx="744909" cy="864095"/>
          </a:xfrm>
          <a:prstGeom prst="rect">
            <a:avLst/>
          </a:prstGeom>
        </p:spPr>
      </p:pic>
      <p:pic>
        <p:nvPicPr>
          <p:cNvPr id="10" name="Picture 2" descr="\\Kostinv\obmen\От Пинжакова\ЛОГОТИП_ДЗ.jpg"/>
          <p:cNvPicPr>
            <a:picLocks noChangeAspect="1" noChangeArrowheads="1"/>
          </p:cNvPicPr>
          <p:nvPr userDrawn="1"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28384" y="188640"/>
            <a:ext cx="899592" cy="6940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11666853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Скругленный прямоугольник 10"/>
          <p:cNvSpPr/>
          <p:nvPr/>
        </p:nvSpPr>
        <p:spPr>
          <a:xfrm>
            <a:off x="1" y="6237312"/>
            <a:ext cx="9143999" cy="620688"/>
          </a:xfrm>
          <a:prstGeom prst="roundRect">
            <a:avLst>
              <a:gd name="adj" fmla="val 0"/>
            </a:avLst>
          </a:prstGeom>
          <a:gradFill flip="none" rotWithShape="1">
            <a:gsLst>
              <a:gs pos="3000">
                <a:schemeClr val="tx2">
                  <a:lumMod val="60000"/>
                  <a:lumOff val="4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172400" y="6237312"/>
            <a:ext cx="514400" cy="4841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8D11B7-8251-4370-9A7D-B6E877F05710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Picture 3" descr="flag_gerb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6512" y="0"/>
            <a:ext cx="1442084" cy="764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83568" y="6237312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tx2"/>
                </a:solidFill>
              </a:rPr>
              <a:t>Коллегия</a:t>
            </a:r>
            <a:r>
              <a:rPr lang="ru-RU" baseline="0" dirty="0" smtClean="0">
                <a:solidFill>
                  <a:schemeClr val="tx2"/>
                </a:solidFill>
              </a:rPr>
              <a:t> Департамента здравоохранения </a:t>
            </a:r>
            <a:endParaRPr lang="ru-RU" dirty="0" smtClean="0">
              <a:solidFill>
                <a:schemeClr val="tx2"/>
              </a:solidFill>
            </a:endParaRPr>
          </a:p>
          <a:p>
            <a:pPr algn="ctr"/>
            <a:r>
              <a:rPr lang="ru-RU" dirty="0" smtClean="0">
                <a:solidFill>
                  <a:schemeClr val="tx2"/>
                </a:solidFill>
              </a:rPr>
              <a:t> Ханты-Мансийского автономного округа - Югры</a:t>
            </a:r>
          </a:p>
          <a:p>
            <a:pPr algn="ctr"/>
            <a:endParaRPr lang="ru-RU" dirty="0" smtClean="0">
              <a:solidFill>
                <a:schemeClr val="tx2"/>
              </a:solidFill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" name="Picture 2" descr="\\Kostinv\obmen\От Пинжакова\ЛОГОТИП_ДЗ.jpg"/>
          <p:cNvPicPr>
            <a:picLocks noChangeAspect="1" noChangeArrowheads="1"/>
          </p:cNvPicPr>
          <p:nvPr/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3568" y="188640"/>
            <a:ext cx="648072" cy="500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5740207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_____Microsoft_Office_Excel_97-20031.xls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6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7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8.xml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9.xml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0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571472" y="214311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Основные итоги работы системы здравоохранения Ханты-Мансийского автономного округа - Югры за 9 месяцев 2014 года</a:t>
            </a:r>
            <a:endParaRPr lang="ru-RU" sz="3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одзаголовок 2"/>
          <p:cNvSpPr txBox="1">
            <a:spLocks/>
          </p:cNvSpPr>
          <p:nvPr/>
        </p:nvSpPr>
        <p:spPr>
          <a:xfrm>
            <a:off x="1475656" y="5661248"/>
            <a:ext cx="6400800" cy="5720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Ханты-Мансийск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19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ноября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201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r>
              <a:rPr kumimoji="0" lang="ru-RU" sz="160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95000"/>
                    <a:lumOff val="5000"/>
                  </a:schemeClr>
                </a:solidFill>
                <a:effectLst/>
                <a:uLnTx/>
                <a:uFillTx/>
              </a:rPr>
              <a:t> года</a:t>
            </a:r>
            <a:endParaRPr kumimoji="0" lang="ru-RU" sz="1600" i="0" u="none" strike="noStrike" kern="1200" cap="none" spc="0" normalizeH="0" baseline="0" noProof="0" dirty="0">
              <a:ln>
                <a:noFill/>
              </a:ln>
              <a:solidFill>
                <a:schemeClr val="tx1">
                  <a:lumMod val="95000"/>
                  <a:lumOff val="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59632" y="4149080"/>
            <a:ext cx="6696744" cy="8884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</a:t>
            </a: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Директор Департамента здравоохранения</a:t>
            </a:r>
          </a:p>
          <a:p>
            <a:pPr algn="ctr">
              <a:lnSpc>
                <a:spcPct val="80000"/>
              </a:lnSpc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Ханты-Мансийского автономного округа – Югры</a:t>
            </a:r>
          </a:p>
          <a:p>
            <a:pPr algn="ctr">
              <a:lnSpc>
                <a:spcPct val="80000"/>
              </a:lnSpc>
            </a:pPr>
            <a:endParaRPr lang="ru-RU" sz="1600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ctr">
              <a:lnSpc>
                <a:spcPct val="80000"/>
              </a:lnSpc>
            </a:pP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Александр Вячеславович Филимонов </a:t>
            </a:r>
            <a:endParaRPr lang="ru-RU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68399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Смертность от болезней системы </a:t>
            </a:r>
            <a:br>
              <a:rPr lang="ru-RU" sz="2800" dirty="0"/>
            </a:br>
            <a:r>
              <a:rPr lang="ru-RU" sz="2800" dirty="0"/>
              <a:t>кровообращения в 2011-2013 гг</a:t>
            </a:r>
            <a:r>
              <a:rPr lang="ru-RU" sz="2800" dirty="0" smtClean="0"/>
              <a:t>., 9 месяцев 2014г.*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3537705946"/>
              </p:ext>
            </p:extLst>
          </p:nvPr>
        </p:nvGraphicFramePr>
        <p:xfrm>
          <a:off x="0" y="1268413"/>
          <a:ext cx="8229600" cy="5184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059352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Смертность от </a:t>
            </a:r>
            <a:r>
              <a:rPr lang="ru-RU" sz="2800" dirty="0" smtClean="0"/>
              <a:t>новообразований </a:t>
            </a:r>
            <a:br>
              <a:rPr lang="ru-RU" sz="2800" dirty="0" smtClean="0"/>
            </a:br>
            <a:r>
              <a:rPr lang="ru-RU" sz="2800" dirty="0" smtClean="0"/>
              <a:t>в </a:t>
            </a:r>
            <a:r>
              <a:rPr lang="ru-RU" sz="2800" dirty="0"/>
              <a:t>2011-2013 гг</a:t>
            </a:r>
            <a:r>
              <a:rPr lang="ru-RU" sz="2800" dirty="0" smtClean="0"/>
              <a:t>., 9 мес. 2014 г.*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012455607"/>
              </p:ext>
            </p:extLst>
          </p:nvPr>
        </p:nvGraphicFramePr>
        <p:xfrm>
          <a:off x="0" y="1268413"/>
          <a:ext cx="8229600" cy="5473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50434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Структура смертности от  внешних причин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за </a:t>
            </a:r>
            <a:r>
              <a:rPr lang="ru-RU" sz="2800" dirty="0"/>
              <a:t>2011-2013 гг</a:t>
            </a:r>
            <a:r>
              <a:rPr lang="ru-RU" sz="2800" dirty="0" smtClean="0"/>
              <a:t>., 9 месяцев 2014г.*</a:t>
            </a:r>
            <a:endParaRPr lang="ru-RU" sz="2800" dirty="0"/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3542994587"/>
              </p:ext>
            </p:extLst>
          </p:nvPr>
        </p:nvGraphicFramePr>
        <p:xfrm>
          <a:off x="395536" y="1397000"/>
          <a:ext cx="8748464" cy="4696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10455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916832"/>
            <a:ext cx="4329113" cy="51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76760190"/>
              </p:ext>
            </p:extLst>
          </p:nvPr>
        </p:nvGraphicFramePr>
        <p:xfrm>
          <a:off x="539552" y="1844824"/>
          <a:ext cx="8280920" cy="338437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818572" y="1916832"/>
            <a:ext cx="43291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ru-RU" sz="1400" b="1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66046407"/>
              </p:ext>
            </p:extLst>
          </p:nvPr>
        </p:nvGraphicFramePr>
        <p:xfrm>
          <a:off x="4139952" y="7245424"/>
          <a:ext cx="3971663" cy="2859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sz="2800" dirty="0" smtClean="0"/>
              <a:t>Динамика коечного фонда</a:t>
            </a:r>
            <a:br>
              <a:rPr lang="ru-RU" sz="2800" dirty="0" smtClean="0"/>
            </a:br>
            <a:r>
              <a:rPr lang="ru-RU" sz="2800" dirty="0" smtClean="0"/>
              <a:t>(о</a:t>
            </a:r>
            <a:r>
              <a:rPr lang="ru-RU" sz="2800" dirty="0" smtClean="0"/>
              <a:t>бщее </a:t>
            </a:r>
            <a:r>
              <a:rPr lang="ru-RU" sz="2800" dirty="0" smtClean="0"/>
              <a:t>число коек круглосуточного </a:t>
            </a:r>
            <a:r>
              <a:rPr lang="ru-RU" sz="2800" dirty="0" smtClean="0"/>
              <a:t>пребывания)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86510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916832"/>
            <a:ext cx="4329113" cy="51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818572" y="1916832"/>
            <a:ext cx="43291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ru-RU" sz="1400" b="1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66046407"/>
              </p:ext>
            </p:extLst>
          </p:nvPr>
        </p:nvGraphicFramePr>
        <p:xfrm>
          <a:off x="611560" y="1628800"/>
          <a:ext cx="8250683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Среднее число посещений на 1 жителя в год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86510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916832"/>
            <a:ext cx="4329113" cy="51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818572" y="1916832"/>
            <a:ext cx="43291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endParaRPr lang="ru-RU" sz="1400" b="1" dirty="0">
              <a:latin typeface="+mj-lt"/>
              <a:ea typeface="+mj-ea"/>
              <a:cs typeface="+mj-cs"/>
            </a:endParaRPr>
          </a:p>
        </p:txBody>
      </p:sp>
      <p:graphicFrame>
        <p:nvGraphicFramePr>
          <p:cNvPr id="9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66046407"/>
              </p:ext>
            </p:extLst>
          </p:nvPr>
        </p:nvGraphicFramePr>
        <p:xfrm>
          <a:off x="539552" y="1628800"/>
          <a:ext cx="8250683" cy="35283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2800" dirty="0" smtClean="0"/>
              <a:t>Средняя </a:t>
            </a:r>
            <a:r>
              <a:rPr lang="ru-RU" sz="2800" dirty="0" smtClean="0"/>
              <a:t>длительность лечения</a:t>
            </a:r>
            <a:br>
              <a:rPr lang="ru-RU" sz="2800" dirty="0" smtClean="0"/>
            </a:br>
            <a:r>
              <a:rPr lang="ru-RU" sz="2800" dirty="0" smtClean="0"/>
              <a:t>(число дней пребывания больного на койке)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86510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640" y="476672"/>
            <a:ext cx="8064896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Обеспеченность врачами и медицинскими работниками со средним профессиональным образованием 2009-2013  гг. (на 10000 населения)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02738044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2463126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58640" y="476672"/>
            <a:ext cx="8064896" cy="1143000"/>
          </a:xfrm>
        </p:spPr>
        <p:txBody>
          <a:bodyPr>
            <a:noAutofit/>
          </a:bodyPr>
          <a:lstStyle/>
          <a:p>
            <a:r>
              <a:rPr lang="ru-RU" sz="2400" dirty="0" smtClean="0"/>
              <a:t>Обеспеченность врачами и медицинскими работниками со средним профессиональным образованием 2009-2013  гг. (на 10000 населения)</a:t>
            </a:r>
            <a:endParaRPr lang="ru-RU" sz="2400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78467252"/>
              </p:ext>
            </p:extLst>
          </p:nvPr>
        </p:nvGraphicFramePr>
        <p:xfrm>
          <a:off x="467544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Овал 5"/>
          <p:cNvSpPr/>
          <p:nvPr/>
        </p:nvSpPr>
        <p:spPr>
          <a:xfrm>
            <a:off x="5292080" y="4797152"/>
            <a:ext cx="1368152" cy="64807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800" dirty="0" smtClean="0"/>
              <a:t>РФ 44,3 </a:t>
            </a:r>
          </a:p>
          <a:p>
            <a:r>
              <a:rPr lang="ru-RU" sz="800" dirty="0" err="1" smtClean="0"/>
              <a:t>УрФО</a:t>
            </a:r>
            <a:r>
              <a:rPr lang="ru-RU" sz="800" dirty="0" smtClean="0"/>
              <a:t> 39,4 Германия 36,9 Норвегия 41,6</a:t>
            </a:r>
            <a:endParaRPr lang="ru-RU" sz="800" dirty="0"/>
          </a:p>
        </p:txBody>
      </p:sp>
      <p:sp>
        <p:nvSpPr>
          <p:cNvPr id="4" name="Овал 3"/>
          <p:cNvSpPr/>
          <p:nvPr/>
        </p:nvSpPr>
        <p:spPr>
          <a:xfrm>
            <a:off x="7452320" y="4221088"/>
            <a:ext cx="1440160" cy="13681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ДК 2017 г 41,9</a:t>
            </a:r>
            <a:endParaRPr lang="ru-RU" sz="1200" dirty="0"/>
          </a:p>
        </p:txBody>
      </p:sp>
    </p:spTree>
    <p:extLst>
      <p:ext uri="{BB962C8B-B14F-4D97-AF65-F5344CB8AC3E}">
        <p14:creationId xmlns:p14="http://schemas.microsoft.com/office/powerpoint/2010/main" xmlns="" val="1435931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Соотношение численности врачей и среднего медицинского персонала 2009-2013 гг.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85216931"/>
              </p:ext>
            </p:extLst>
          </p:nvPr>
        </p:nvGraphicFramePr>
        <p:xfrm>
          <a:off x="323528" y="155679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614441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Число врачей общей практики 2003-2013гг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27219670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9059975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kern="100" spc="-9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Демографическая ситуация в Ханты-Мансийском автономном </a:t>
            </a:r>
            <a:r>
              <a:rPr lang="ru-RU" sz="2400" dirty="0"/>
              <a:t>округе</a:t>
            </a:r>
            <a:r>
              <a:rPr lang="ru-RU" sz="2400" kern="100" spc="-9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– </a:t>
            </a:r>
            <a:r>
              <a:rPr lang="ru-RU" sz="2400" kern="100" spc="-9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Югре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048319759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401394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Организация</a:t>
            </a:r>
            <a:r>
              <a:rPr lang="ru-RU" dirty="0" smtClean="0"/>
              <a:t> </a:t>
            </a:r>
            <a:r>
              <a:rPr lang="ru-RU" sz="2800" dirty="0"/>
              <a:t>целевого набора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Федеральный закон от 29.12.2012 № 273-ФЗ «Об образовании в Российской Федерации» - ст. 56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Постановление Правительства Российской Федерации от 27.11.2013 № 1076 «О порядке заключения и расторжения договора о целевом приеме и договора о целевом обучении»</a:t>
            </a:r>
          </a:p>
          <a:p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Приказ </a:t>
            </a:r>
            <a:r>
              <a:rPr lang="ru-RU" sz="2400" dirty="0" err="1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Депздрава</a:t>
            </a:r>
            <a:r>
              <a:rPr lang="ru-RU" sz="24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  <a:sym typeface="Helvetica Light" charset="0"/>
              </a:rPr>
              <a:t> Югры от 28 марта 2014 года № 183 «Об организации отбора и направления граждан в образовательные организации для участия в конкурсах на целевые места, проводимых в рамках квоты целевого приема»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98014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Целевое обучение специалистов 2014 год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32500" lnSpcReduction="20000"/>
          </a:bodyPr>
          <a:lstStyle/>
          <a:p>
            <a:r>
              <a:rPr lang="ru-RU" sz="50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ГБОУ ВПО ХМАО-Югры «Ханты-Мансийская государственная медицинская академия»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лечебное дело 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50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интернатура 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36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ординатура 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</a:t>
            </a: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8</a:t>
            </a:r>
          </a:p>
          <a:p>
            <a:pPr marL="0" indent="0">
              <a:buNone/>
            </a:pPr>
            <a:endParaRPr lang="ru-RU" sz="38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r>
              <a:rPr lang="ru-RU" sz="50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ГБОУ ВПО «</a:t>
            </a:r>
            <a:r>
              <a:rPr lang="ru-RU" sz="5000" dirty="0" err="1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Сургутский</a:t>
            </a:r>
            <a:r>
              <a:rPr lang="ru-RU" sz="50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государственный университет»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лечебное дело 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37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педиатрия 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7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интернатура 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76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ординатура 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59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 marL="0" indent="0">
              <a:buNone/>
            </a:pPr>
            <a:endParaRPr lang="ru-RU" sz="38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r>
              <a:rPr lang="ru-RU" sz="50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Тюменская, Омская </a:t>
            </a:r>
            <a:r>
              <a:rPr lang="ru-RU" sz="50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государственная медицинская </a:t>
            </a:r>
            <a:r>
              <a:rPr lang="ru-RU" sz="4900" dirty="0" err="1" smtClean="0">
                <a:solidFill>
                  <a:srgbClr val="000000"/>
                </a:solidFill>
                <a:latin typeface="+mj-lt"/>
                <a:ea typeface="Helvetica Light" charset="0"/>
                <a:cs typeface="Helvetica Light" charset="0"/>
              </a:rPr>
              <a:t>академия,</a:t>
            </a:r>
            <a:r>
              <a:rPr lang="ru-RU" sz="4900" dirty="0" err="1" smtClean="0">
                <a:latin typeface="+mj-lt"/>
              </a:rPr>
              <a:t>Первый</a:t>
            </a:r>
            <a:r>
              <a:rPr lang="ru-RU" sz="4900" dirty="0" smtClean="0">
                <a:latin typeface="+mj-lt"/>
              </a:rPr>
              <a:t> </a:t>
            </a:r>
            <a:r>
              <a:rPr lang="ru-RU" sz="4900" dirty="0">
                <a:latin typeface="+mj-lt"/>
              </a:rPr>
              <a:t>МГМУ им. И.М. </a:t>
            </a:r>
            <a:r>
              <a:rPr lang="ru-RU" sz="4900" dirty="0" smtClean="0">
                <a:latin typeface="+mj-lt"/>
              </a:rPr>
              <a:t>Сеченова</a:t>
            </a:r>
            <a:endParaRPr lang="ru-RU" sz="4900" dirty="0">
              <a:solidFill>
                <a:srgbClr val="000000"/>
              </a:solidFill>
              <a:latin typeface="+mj-lt"/>
              <a:ea typeface="Helvetica Light" charset="0"/>
              <a:cs typeface="Helvetica Light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лечебное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дело </a:t>
            </a: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24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педиатрия </a:t>
            </a: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16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стоматология </a:t>
            </a: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4 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фармация – 2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ВСО </a:t>
            </a:r>
            <a:r>
              <a:rPr lang="ru-RU" sz="4500" dirty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– </a:t>
            </a:r>
            <a:r>
              <a:rPr lang="ru-RU" sz="45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2</a:t>
            </a:r>
            <a:endParaRPr lang="ru-RU" sz="4500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 marL="0" indent="0">
              <a:buNone/>
            </a:pP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xmlns="" val="88669616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/>
              <a:t>Финансовое обеспечение Программы государственных гарантий оказания гражданам Российской Федерации бесплатной медицинской помощи в Ханты-Мансийском автономном округе – </a:t>
            </a:r>
            <a:r>
              <a:rPr lang="ru-RU" sz="2000" dirty="0" smtClean="0"/>
              <a:t>Югре, млн</a:t>
            </a:r>
            <a:r>
              <a:rPr lang="ru-RU" sz="2000" dirty="0"/>
              <a:t>. руб.</a:t>
            </a: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1411115129"/>
              </p:ext>
            </p:extLst>
          </p:nvPr>
        </p:nvGraphicFramePr>
        <p:xfrm>
          <a:off x="0" y="1700213"/>
          <a:ext cx="4751388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Объект 7"/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xmlns="" val="3801637102"/>
              </p:ext>
            </p:extLst>
          </p:nvPr>
        </p:nvGraphicFramePr>
        <p:xfrm>
          <a:off x="4899025" y="1700213"/>
          <a:ext cx="4244975" cy="4494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xmlns="" val="3149607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/>
              <a:t/>
            </a:r>
            <a:br>
              <a:rPr lang="ru-RU" sz="3100" dirty="0" smtClean="0"/>
            </a:br>
            <a:r>
              <a:rPr lang="ru-RU" sz="2700" dirty="0" smtClean="0"/>
              <a:t>Затраты </a:t>
            </a:r>
            <a:r>
              <a:rPr lang="ru-RU" sz="2700" dirty="0"/>
              <a:t>в расчете на </a:t>
            </a:r>
            <a:r>
              <a:rPr lang="ru-RU" sz="2700" dirty="0" smtClean="0"/>
              <a:t>одного </a:t>
            </a:r>
            <a:r>
              <a:rPr lang="ru-RU" sz="2700" dirty="0"/>
              <a:t>жителя </a:t>
            </a:r>
            <a:r>
              <a:rPr lang="ru-RU" sz="2700" dirty="0" smtClean="0"/>
              <a:t>в </a:t>
            </a:r>
            <a:br>
              <a:rPr lang="ru-RU" sz="2700" dirty="0" smtClean="0"/>
            </a:br>
            <a:r>
              <a:rPr lang="ru-RU" sz="2700" dirty="0" smtClean="0"/>
              <a:t>Ханты-Мансийском </a:t>
            </a:r>
            <a:r>
              <a:rPr lang="ru-RU" sz="2700" dirty="0"/>
              <a:t>автономном округе – </a:t>
            </a:r>
            <a:r>
              <a:rPr lang="ru-RU" sz="2700" dirty="0" smtClean="0"/>
              <a:t>Югре, </a:t>
            </a:r>
            <a:r>
              <a:rPr lang="ru-RU" sz="2700" dirty="0"/>
              <a:t>руб.</a:t>
            </a:r>
            <a:br>
              <a:rPr lang="ru-RU" sz="2700" dirty="0"/>
            </a:br>
            <a:endParaRPr lang="ru-RU" sz="27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3212879212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206502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sz="2000" dirty="0" smtClean="0"/>
              <a:t>Средняя заработная плата отдельных категорий медицинских работников, определенных Указом Президента РФ от 7 мая 2012 года № 597, </a:t>
            </a:r>
            <a:br>
              <a:rPr lang="ru-RU" altLang="ru-RU" sz="2000" dirty="0" smtClean="0"/>
            </a:br>
            <a:r>
              <a:rPr lang="ru-RU" altLang="ru-RU" sz="2000" dirty="0" smtClean="0"/>
              <a:t>по Ханты-Мансийскому автономному округу – Югре,</a:t>
            </a:r>
            <a:r>
              <a:rPr lang="en-US" altLang="ru-RU" sz="2000" dirty="0" smtClean="0"/>
              <a:t> </a:t>
            </a:r>
            <a:r>
              <a:rPr lang="ru-RU" altLang="ru-RU" sz="2000" dirty="0" smtClean="0"/>
              <a:t/>
            </a:r>
            <a:br>
              <a:rPr lang="ru-RU" altLang="ru-RU" sz="2000" dirty="0" smtClean="0"/>
            </a:br>
            <a:r>
              <a:rPr lang="ru-RU" altLang="ru-RU" sz="2000" dirty="0" smtClean="0"/>
              <a:t>по состоянию на 01.11.2014 г.</a:t>
            </a:r>
            <a:br>
              <a:rPr lang="ru-RU" altLang="ru-RU" sz="2000" dirty="0" smtClean="0"/>
            </a:br>
            <a:endParaRPr lang="ru-RU" altLang="ru-RU" sz="2000" dirty="0" smtClean="0"/>
          </a:p>
        </p:txBody>
      </p:sp>
      <p:graphicFrame>
        <p:nvGraphicFramePr>
          <p:cNvPr id="2051" name="Объект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859288354"/>
              </p:ext>
            </p:extLst>
          </p:nvPr>
        </p:nvGraphicFramePr>
        <p:xfrm>
          <a:off x="0" y="1604963"/>
          <a:ext cx="7135813" cy="4510087"/>
        </p:xfrm>
        <a:graphic>
          <a:graphicData uri="http://schemas.openxmlformats.org/presentationml/2006/ole">
            <p:oleObj spid="_x0000_s5179" name="Worksheet" r:id="rId4" imgW="8153400" imgH="5152949" progId="Excel.Sheet.8">
              <p:embed/>
            </p:oleObj>
          </a:graphicData>
        </a:graphic>
      </p:graphicFrame>
    </p:spTree>
    <p:extLst>
      <p:ext uri="{BB962C8B-B14F-4D97-AF65-F5344CB8AC3E}">
        <p14:creationId xmlns:p14="http://schemas.microsoft.com/office/powerpoint/2010/main" xmlns="" val="220910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Укрепление материально-технической базы медицинских учреждений в 2014 году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1124745"/>
            <a:ext cx="80648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FontTx/>
              <a:buChar char="-"/>
            </a:pPr>
            <a:r>
              <a:rPr lang="ru-RU" sz="2000" dirty="0" smtClean="0">
                <a:solidFill>
                  <a:prstClr val="black"/>
                </a:solidFill>
              </a:rPr>
              <a:t>Завершено строительство 1 объекта здравоохранения, до конца 2014 года планируется ввести в эксплуатацию еще 3 объекта  </a:t>
            </a:r>
          </a:p>
          <a:p>
            <a:pPr algn="just"/>
            <a:endParaRPr lang="ru-RU" sz="2000" dirty="0" smtClean="0">
              <a:solidFill>
                <a:prstClr val="black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solidFill>
                  <a:prstClr val="black"/>
                </a:solidFill>
              </a:rPr>
              <a:t>Осуществляются капитальные </a:t>
            </a:r>
            <a:r>
              <a:rPr lang="ru-RU" sz="2000" dirty="0">
                <a:solidFill>
                  <a:prstClr val="black"/>
                </a:solidFill>
              </a:rPr>
              <a:t>ремонты </a:t>
            </a:r>
            <a:r>
              <a:rPr lang="ru-RU" sz="2000" dirty="0" smtClean="0">
                <a:solidFill>
                  <a:prstClr val="black"/>
                </a:solidFill>
              </a:rPr>
              <a:t>в 11 медицинских организациях</a:t>
            </a:r>
          </a:p>
          <a:p>
            <a:pPr algn="just"/>
            <a:endParaRPr lang="ru-RU" sz="2000" dirty="0">
              <a:solidFill>
                <a:prstClr val="black"/>
              </a:solidFill>
            </a:endParaRPr>
          </a:p>
          <a:p>
            <a:pPr marL="342900" indent="-342900" algn="just">
              <a:buFontTx/>
              <a:buChar char="-"/>
            </a:pPr>
            <a:r>
              <a:rPr lang="ru-RU" sz="2000" dirty="0" smtClean="0">
                <a:solidFill>
                  <a:prstClr val="black"/>
                </a:solidFill>
              </a:rPr>
              <a:t>Приобретено более 500 единиц </a:t>
            </a:r>
            <a:r>
              <a:rPr lang="ru-RU" sz="2000" dirty="0">
                <a:solidFill>
                  <a:prstClr val="black"/>
                </a:solidFill>
              </a:rPr>
              <a:t>медицинского </a:t>
            </a:r>
            <a:r>
              <a:rPr lang="ru-RU" sz="2000" dirty="0" smtClean="0">
                <a:solidFill>
                  <a:prstClr val="black"/>
                </a:solidFill>
              </a:rPr>
              <a:t>оборудования и 11  единицы санитарного автотранспорта </a:t>
            </a:r>
          </a:p>
        </p:txBody>
      </p:sp>
      <p:pic>
        <p:nvPicPr>
          <p:cNvPr id="191490" name="Picture 2" descr="C:\Users\Zacharovasveta\Desktop\урай  детск. пол-ка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92890" y="4293096"/>
            <a:ext cx="279107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1491" name="Picture 3" descr="C:\Users\Zacharovasveta\Desktop\МЕГИОН ИНФЕКЦИЯ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5" y="4293096"/>
            <a:ext cx="2664295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69515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 txBox="1">
            <a:spLocks/>
          </p:cNvSpPr>
          <p:nvPr/>
        </p:nvSpPr>
        <p:spPr bwMode="auto">
          <a:xfrm>
            <a:off x="1043608" y="188640"/>
            <a:ext cx="7200800" cy="864096"/>
          </a:xfrm>
          <a:prstGeom prst="rect">
            <a:avLst/>
          </a:prstGeom>
          <a:noFill/>
          <a:ln w="12700">
            <a:noFill/>
            <a:miter lim="0"/>
            <a:headEnd/>
            <a:tailEnd/>
          </a:ln>
        </p:spPr>
        <p:txBody>
          <a:bodyPr lIns="0" tIns="0" rIns="0" bIns="0" anchor="b"/>
          <a:lstStyle>
            <a:lvl1pPr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algn="ctr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algn="ctr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algn="ctr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algn="ctr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algn="ctr"/>
            <a:r>
              <a:rPr lang="ru-RU" sz="2400" dirty="0" smtClean="0">
                <a:latin typeface="Calibri" pitchFamily="34" charset="0"/>
              </a:rPr>
              <a:t>Информационно-коммуникационные технологи</a:t>
            </a:r>
            <a:r>
              <a:rPr lang="ru-RU" sz="2400" dirty="0">
                <a:latin typeface="Calibri" pitchFamily="34" charset="0"/>
              </a:rPr>
              <a:t>и</a:t>
            </a:r>
            <a:r>
              <a:rPr lang="ru-RU" sz="2400" dirty="0" smtClean="0">
                <a:latin typeface="Calibri" pitchFamily="34" charset="0"/>
              </a:rPr>
              <a:t> в здравоохранении</a:t>
            </a:r>
            <a:endParaRPr lang="ru-RU" sz="2400" dirty="0">
              <a:latin typeface="Calibri" pitchFamily="34" charset="0"/>
            </a:endParaRPr>
          </a:p>
        </p:txBody>
      </p:sp>
      <p:sp>
        <p:nvSpPr>
          <p:cNvPr id="27653" name="Подзаголовок 4"/>
          <p:cNvSpPr txBox="1">
            <a:spLocks/>
          </p:cNvSpPr>
          <p:nvPr/>
        </p:nvSpPr>
        <p:spPr bwMode="auto">
          <a:xfrm>
            <a:off x="323529" y="1268760"/>
            <a:ext cx="4464496" cy="2696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1313" indent="-341313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1pPr>
            <a:lvl2pPr marL="742950" indent="-285750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2pPr>
            <a:lvl3pPr marL="1143000" indent="-228600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3pPr>
            <a:lvl4pPr marL="1600200" indent="-228600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4pPr>
            <a:lvl5pPr marL="2057400" indent="-228600" eaLnBrk="0"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5pPr>
            <a:lvl6pPr marL="2514600" indent="-228600" algn="ctr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6pPr>
            <a:lvl7pPr marL="2971800" indent="-228600" algn="ctr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7pPr>
            <a:lvl8pPr marL="3429000" indent="-228600" algn="ctr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8pPr>
            <a:lvl9pPr marL="3886200" indent="-228600" algn="ctr" defTabSz="582613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000000"/>
                </a:solidFill>
                <a:latin typeface="Helvetica Light" charset="0"/>
                <a:ea typeface="Helvetica Light" charset="0"/>
                <a:cs typeface="Helvetica Light" charset="0"/>
                <a:sym typeface="Helvetica Light" charset="0"/>
              </a:defRPr>
            </a:lvl9pPr>
          </a:lstStyle>
          <a:p>
            <a:pPr marL="0" indent="0" algn="ctr"/>
            <a:r>
              <a:rPr lang="ru-RU" sz="2000" dirty="0" smtClean="0">
                <a:latin typeface="+mj-lt"/>
              </a:rPr>
              <a:t>Информационно-коммуникационная инфраструктура отрасли</a:t>
            </a:r>
          </a:p>
          <a:p>
            <a:pPr marL="0" indent="0"/>
            <a:endParaRPr lang="ru-RU" sz="1800" b="1" dirty="0">
              <a:latin typeface="Calibri" pitchFamily="34" charset="0"/>
            </a:endParaRPr>
          </a:p>
          <a:p>
            <a:pPr marL="0" indent="0"/>
            <a:r>
              <a:rPr lang="ru-RU" sz="17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64% </a:t>
            </a:r>
            <a:r>
              <a:rPr lang="ru-RU" sz="17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медицинских организаций автономного округа, подключены к корпоративной сети передачи данных, </a:t>
            </a:r>
          </a:p>
          <a:p>
            <a:pPr marL="0" indent="0"/>
            <a:r>
              <a:rPr lang="ru-RU" sz="17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99% </a:t>
            </a:r>
            <a:r>
              <a:rPr lang="ru-RU" sz="17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медицинских организаций имеют широкополосный доступ в Интернет,</a:t>
            </a:r>
          </a:p>
          <a:p>
            <a:pPr marL="0" indent="0"/>
            <a:r>
              <a:rPr lang="ru-RU" sz="17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97% </a:t>
            </a:r>
            <a:r>
              <a:rPr lang="ru-RU" sz="1700" dirty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имеют собственные </a:t>
            </a:r>
            <a:r>
              <a:rPr lang="ru-RU" sz="1700" dirty="0" smtClean="0">
                <a:solidFill>
                  <a:prstClr val="black"/>
                </a:solidFill>
                <a:latin typeface="+mn-lt"/>
                <a:ea typeface="+mn-ea"/>
                <a:cs typeface="+mn-cs"/>
              </a:rPr>
              <a:t>сайты.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04248" y="4293096"/>
            <a:ext cx="2050231" cy="1590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4788025" y="1340768"/>
            <a:ext cx="4176463" cy="2736304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smtClean="0"/>
              <a:t>Информационная</a:t>
            </a:r>
            <a:r>
              <a:rPr lang="ru-RU" sz="2200" dirty="0" smtClean="0">
                <a:latin typeface="+mn-lt"/>
              </a:rPr>
              <a:t> </a:t>
            </a:r>
            <a:r>
              <a:rPr lang="ru-RU" sz="2200" dirty="0">
                <a:latin typeface="+mn-lt"/>
              </a:rPr>
              <a:t>система </a:t>
            </a:r>
            <a:r>
              <a:rPr lang="ru-RU" sz="2200" dirty="0" smtClean="0">
                <a:latin typeface="+mn-lt"/>
              </a:rPr>
              <a:t>телемедицины</a:t>
            </a:r>
            <a:r>
              <a:rPr lang="ru-RU" sz="2000" dirty="0">
                <a:latin typeface="+mn-lt"/>
              </a:rPr>
              <a:t/>
            </a:r>
            <a:br>
              <a:rPr lang="ru-RU" sz="2000" dirty="0">
                <a:latin typeface="+mn-lt"/>
              </a:rPr>
            </a:br>
            <a:r>
              <a:rPr lang="ru-RU" sz="2000" dirty="0" smtClean="0">
                <a:latin typeface="+mn-lt"/>
              </a:rPr>
              <a:t/>
            </a:r>
            <a:br>
              <a:rPr lang="ru-RU" sz="2000" dirty="0" smtClean="0">
                <a:latin typeface="+mn-lt"/>
              </a:rPr>
            </a:br>
            <a:r>
              <a:rPr lang="ru-RU" sz="1900" dirty="0">
                <a:solidFill>
                  <a:prstClr val="black"/>
                </a:solidFill>
                <a:latin typeface="+mn-lt"/>
                <a:ea typeface="+mn-ea"/>
                <a:cs typeface="+mn-cs"/>
                <a:sym typeface="Helvetica Light" charset="0"/>
              </a:rPr>
              <a:t>56 «офф-лайн» телемедицинских пунктов,</a:t>
            </a:r>
            <a:br>
              <a:rPr lang="ru-RU" sz="1900" dirty="0">
                <a:solidFill>
                  <a:prstClr val="black"/>
                </a:solidFill>
                <a:latin typeface="+mn-lt"/>
                <a:ea typeface="+mn-ea"/>
                <a:cs typeface="+mn-cs"/>
                <a:sym typeface="Helvetica Light" charset="0"/>
              </a:rPr>
            </a:br>
            <a:r>
              <a:rPr lang="ru-RU" sz="1900" dirty="0">
                <a:solidFill>
                  <a:prstClr val="black"/>
                </a:solidFill>
                <a:latin typeface="+mn-lt"/>
                <a:ea typeface="+mn-ea"/>
                <a:cs typeface="+mn-cs"/>
                <a:sym typeface="Helvetica Light" charset="0"/>
              </a:rPr>
              <a:t>25 «он-лайн» телемедицинских центров.</a:t>
            </a:r>
            <a:br>
              <a:rPr lang="ru-RU" sz="1900" dirty="0">
                <a:solidFill>
                  <a:prstClr val="black"/>
                </a:solidFill>
                <a:latin typeface="+mn-lt"/>
                <a:ea typeface="+mn-ea"/>
                <a:cs typeface="+mn-cs"/>
                <a:sym typeface="Helvetica Light" charset="0"/>
              </a:rPr>
            </a:br>
            <a:r>
              <a:rPr lang="ru-RU" sz="1900" dirty="0">
                <a:solidFill>
                  <a:prstClr val="black"/>
                </a:solidFill>
                <a:latin typeface="+mn-lt"/>
                <a:ea typeface="+mn-ea"/>
                <a:cs typeface="+mn-cs"/>
                <a:sym typeface="Helvetica Light" charset="0"/>
              </a:rPr>
              <a:t>684 врача работают в  том числе 115 консультантов.</a:t>
            </a:r>
            <a:br>
              <a:rPr lang="ru-RU" sz="1900" dirty="0">
                <a:solidFill>
                  <a:prstClr val="black"/>
                </a:solidFill>
                <a:latin typeface="+mn-lt"/>
                <a:ea typeface="+mn-ea"/>
                <a:cs typeface="+mn-cs"/>
                <a:sym typeface="Helvetica Light" charset="0"/>
              </a:rPr>
            </a:br>
            <a:r>
              <a:rPr lang="ru-RU" sz="1900" dirty="0">
                <a:solidFill>
                  <a:prstClr val="black"/>
                </a:solidFill>
                <a:latin typeface="+mn-lt"/>
                <a:ea typeface="+mn-ea"/>
                <a:cs typeface="+mn-cs"/>
                <a:sym typeface="Helvetica Light" charset="0"/>
              </a:rPr>
              <a:t>За 9 месяцев проведено 2550 консультаций, что соответствует уровню 2013 года. </a:t>
            </a:r>
            <a:r>
              <a:rPr lang="en-US" sz="1900" dirty="0">
                <a:solidFill>
                  <a:prstClr val="black"/>
                </a:solidFill>
                <a:latin typeface="+mn-lt"/>
                <a:ea typeface="+mn-ea"/>
                <a:cs typeface="+mn-cs"/>
                <a:sym typeface="Helvetica Light" charset="0"/>
              </a:rPr>
              <a:t> </a:t>
            </a:r>
            <a:r>
              <a:rPr lang="ru-RU" sz="1600" dirty="0" smtClean="0">
                <a:latin typeface="+mn-lt"/>
              </a:rPr>
              <a:t/>
            </a:r>
            <a:br>
              <a:rPr lang="ru-RU" sz="1600" dirty="0" smtClean="0">
                <a:latin typeface="+mn-lt"/>
              </a:rPr>
            </a:br>
            <a:endParaRPr lang="ru-RU" sz="1400" dirty="0"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9" y="4149080"/>
            <a:ext cx="4160885" cy="2376264"/>
          </a:xfr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0"/>
                <a:headEnd/>
                <a:tailEnd/>
              </a14:hiddenLine>
            </a:ext>
          </a:extLst>
        </p:spPr>
        <p:txBody>
          <a:bodyPr lIns="0" tIns="0" rIns="0" bIns="0">
            <a:normAutofit/>
          </a:bodyPr>
          <a:lstStyle/>
          <a:p>
            <a:pPr algn="l" eaLnBrk="0"/>
            <a:r>
              <a:rPr lang="ru-RU" sz="2000" dirty="0" smtClean="0">
                <a:solidFill>
                  <a:srgbClr val="000000"/>
                </a:solidFill>
                <a:latin typeface="+mj-lt"/>
                <a:ea typeface="Helvetica Light" charset="0"/>
                <a:cs typeface="Helvetica Light" charset="0"/>
              </a:rPr>
              <a:t>Интернет-регистратура Югры </a:t>
            </a:r>
          </a:p>
          <a:p>
            <a:pPr algn="l" eaLnBrk="0"/>
            <a:endParaRPr lang="ru-RU" sz="1600" dirty="0" smtClean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  <a:p>
            <a:pPr algn="l" eaLnBrk="0"/>
            <a:r>
              <a:rPr lang="ru-RU" sz="1700" dirty="0" smtClean="0">
                <a:solidFill>
                  <a:schemeClr val="tx1"/>
                </a:solidFill>
                <a:ea typeface="Helvetica Light" charset="0"/>
                <a:cs typeface="Helvetica Light" charset="0"/>
              </a:rPr>
              <a:t>182 000 </a:t>
            </a:r>
            <a:r>
              <a:rPr lang="ru-RU" sz="1700" dirty="0" smtClean="0">
                <a:solidFill>
                  <a:srgbClr val="000000"/>
                </a:solidFill>
                <a:ea typeface="Helvetica Light" charset="0"/>
                <a:cs typeface="Helvetica Light" charset="0"/>
              </a:rPr>
              <a:t>личных кабинетов. </a:t>
            </a:r>
          </a:p>
          <a:p>
            <a:pPr algn="l" eaLnBrk="0"/>
            <a:r>
              <a:rPr lang="ru-RU" sz="1700" dirty="0" smtClean="0">
                <a:solidFill>
                  <a:srgbClr val="000000"/>
                </a:solidFill>
                <a:ea typeface="Helvetica Light" charset="0"/>
                <a:cs typeface="Helvetica Light" charset="0"/>
              </a:rPr>
              <a:t>За </a:t>
            </a:r>
            <a:r>
              <a:rPr lang="ru-RU" sz="1700" dirty="0">
                <a:solidFill>
                  <a:srgbClr val="000000"/>
                </a:solidFill>
                <a:ea typeface="Helvetica Light" charset="0"/>
                <a:cs typeface="Helvetica Light" charset="0"/>
              </a:rPr>
              <a:t>9 месяцев з</a:t>
            </a:r>
            <a:r>
              <a:rPr lang="ru-RU" sz="1700" dirty="0" smtClean="0">
                <a:solidFill>
                  <a:srgbClr val="000000"/>
                </a:solidFill>
                <a:ea typeface="Helvetica Light" charset="0"/>
                <a:cs typeface="Helvetica Light" charset="0"/>
              </a:rPr>
              <a:t>аписалось </a:t>
            </a:r>
            <a:r>
              <a:rPr lang="ru-RU" sz="1700" dirty="0">
                <a:solidFill>
                  <a:schemeClr val="tx1"/>
                </a:solidFill>
                <a:ea typeface="Helvetica Light" charset="0"/>
                <a:cs typeface="Helvetica Light" charset="0"/>
              </a:rPr>
              <a:t>53 270 </a:t>
            </a:r>
            <a:r>
              <a:rPr lang="ru-RU" sz="1700" dirty="0">
                <a:solidFill>
                  <a:srgbClr val="000000"/>
                </a:solidFill>
                <a:ea typeface="Helvetica Light" charset="0"/>
                <a:cs typeface="Helvetica Light" charset="0"/>
              </a:rPr>
              <a:t>пациента, что соответствует уровню 2013 </a:t>
            </a:r>
            <a:r>
              <a:rPr lang="ru-RU" sz="1700" dirty="0" smtClean="0">
                <a:solidFill>
                  <a:srgbClr val="000000"/>
                </a:solidFill>
                <a:ea typeface="Helvetica Light" charset="0"/>
                <a:cs typeface="Helvetica Light" charset="0"/>
              </a:rPr>
              <a:t>года,  что составило </a:t>
            </a:r>
            <a:r>
              <a:rPr lang="ru-RU" sz="1700" dirty="0" smtClean="0">
                <a:solidFill>
                  <a:schemeClr val="tx1"/>
                </a:solidFill>
                <a:ea typeface="Helvetica Light" charset="0"/>
                <a:cs typeface="Helvetica Light" charset="0"/>
              </a:rPr>
              <a:t>2%</a:t>
            </a:r>
            <a:r>
              <a:rPr lang="ru-RU" sz="1700" dirty="0" smtClean="0">
                <a:solidFill>
                  <a:srgbClr val="000000"/>
                </a:solidFill>
                <a:ea typeface="Helvetica Light" charset="0"/>
                <a:cs typeface="Helvetica Light" charset="0"/>
              </a:rPr>
              <a:t> от общего количества впервые обратившихся пациентов.</a:t>
            </a:r>
          </a:p>
          <a:p>
            <a:pPr algn="l" eaLnBrk="0"/>
            <a:r>
              <a:rPr lang="ru-RU" sz="1600" dirty="0" smtClean="0">
                <a:solidFill>
                  <a:srgbClr val="000000"/>
                </a:solidFill>
                <a:latin typeface="Calibri" pitchFamily="34" charset="0"/>
                <a:ea typeface="Helvetica Light" charset="0"/>
                <a:cs typeface="Helvetica Light" charset="0"/>
              </a:rPr>
              <a:t>      </a:t>
            </a:r>
            <a:endParaRPr lang="ru-RU" sz="2000" b="1" dirty="0">
              <a:solidFill>
                <a:srgbClr val="000000"/>
              </a:solidFill>
              <a:latin typeface="Calibri" pitchFamily="34" charset="0"/>
              <a:ea typeface="Helvetica Light" charset="0"/>
              <a:cs typeface="Helvetica Light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293096"/>
            <a:ext cx="2075326" cy="1591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17595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971600" y="0"/>
            <a:ext cx="7992888" cy="1189987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81200" tIns="40599" rIns="81200" bIns="40599">
            <a:spAutoFit/>
          </a:bodyPr>
          <a:lstStyle/>
          <a:p>
            <a:pPr algn="ctr" defTabSz="811213" eaLnBrk="0" hangingPunct="0"/>
            <a:r>
              <a:rPr lang="ru-RU" sz="2400" dirty="0" smtClean="0">
                <a:cs typeface="Times New Roman" pitchFamily="18" charset="0"/>
              </a:rPr>
              <a:t>Динамика оказания высокотехнологичной медицинской</a:t>
            </a:r>
          </a:p>
          <a:p>
            <a:pPr algn="ctr" defTabSz="811213" eaLnBrk="0" hangingPunct="0"/>
            <a:r>
              <a:rPr lang="ru-RU" sz="2400" dirty="0" smtClean="0">
                <a:cs typeface="Times New Roman" pitchFamily="18" charset="0"/>
              </a:rPr>
              <a:t> помощи населению автономного округа</a:t>
            </a:r>
          </a:p>
          <a:p>
            <a:pPr algn="ctr" defTabSz="811213" eaLnBrk="0" hangingPunct="0"/>
            <a:r>
              <a:rPr lang="ru-RU" sz="2400" dirty="0" smtClean="0">
                <a:cs typeface="Times New Roman" pitchFamily="18" charset="0"/>
              </a:rPr>
              <a:t> в 2009 - 2013 гг.</a:t>
            </a:r>
            <a:r>
              <a:rPr lang="en-US" sz="2400" dirty="0" smtClean="0">
                <a:cs typeface="Times New Roman" pitchFamily="18" charset="0"/>
              </a:rPr>
              <a:t> </a:t>
            </a:r>
            <a:r>
              <a:rPr lang="ru-RU" sz="2400" dirty="0" smtClean="0">
                <a:cs typeface="Times New Roman" pitchFamily="18" charset="0"/>
              </a:rPr>
              <a:t>и  9 мес. 2014 г.</a:t>
            </a:r>
            <a:endParaRPr lang="ru-RU" sz="2400" dirty="0"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6" name="Object 26"/>
          <p:cNvGraphicFramePr>
            <a:graphicFrameLocks noGrp="1" noChangeAspect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920517937"/>
              </p:ext>
            </p:extLst>
          </p:nvPr>
        </p:nvGraphicFramePr>
        <p:xfrm>
          <a:off x="225425" y="1484313"/>
          <a:ext cx="8918575" cy="47529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60446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3"/>
          <p:cNvGraphicFramePr/>
          <p:nvPr>
            <p:extLst>
              <p:ext uri="{D42A27DB-BD31-4B8C-83A1-F6EECF244321}">
                <p14:modId xmlns:p14="http://schemas.microsoft.com/office/powerpoint/2010/main" xmlns="" val="13021146"/>
              </p:ext>
            </p:extLst>
          </p:nvPr>
        </p:nvGraphicFramePr>
        <p:xfrm>
          <a:off x="500034" y="1071546"/>
          <a:ext cx="8143932" cy="50006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869260" y="193395"/>
            <a:ext cx="779771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+mj-lt"/>
              </a:rPr>
              <a:t>Объем диспансеризации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+mj-lt"/>
              </a:rPr>
              <a:t> определенных групп взрослого населения в 2014 году</a:t>
            </a:r>
            <a:endParaRPr lang="ru-RU" sz="2400" dirty="0"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4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93064" y="101062"/>
            <a:ext cx="8350171" cy="1292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+mj-lt"/>
              </a:rPr>
              <a:t>Сведения о распространенности факторов риска развития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+mj-lt"/>
              </a:rPr>
              <a:t>хронических неинфекционных заболеваний,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 smtClean="0">
                <a:latin typeface="+mj-lt"/>
              </a:rPr>
              <a:t>выявленных при проведении диспансеризации за 9 месяцев 2014 года (%)</a:t>
            </a:r>
            <a:endParaRPr lang="ru-RU" sz="2000" dirty="0"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868313779"/>
              </p:ext>
            </p:extLst>
          </p:nvPr>
        </p:nvGraphicFramePr>
        <p:xfrm>
          <a:off x="0" y="1196752"/>
          <a:ext cx="9144000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9425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Коэффициент общей смертности</a:t>
            </a:r>
          </a:p>
        </p:txBody>
      </p:sp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xmlns="" val="1242343183"/>
              </p:ext>
            </p:extLst>
          </p:nvPr>
        </p:nvGraphicFramePr>
        <p:xfrm>
          <a:off x="500034" y="1397000"/>
          <a:ext cx="8286808" cy="496095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458427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763688" y="260648"/>
            <a:ext cx="7272808" cy="155931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 lIns="81200" tIns="40599" rIns="81200" bIns="40599">
            <a:spAutoFit/>
          </a:bodyPr>
          <a:lstStyle/>
          <a:p>
            <a:pPr algn="ctr" defTabSz="811213" eaLnBrk="0" hangingPunct="0"/>
            <a:r>
              <a:rPr lang="ru-RU" sz="2400" dirty="0">
                <a:cs typeface="Times New Roman" pitchFamily="18" charset="0"/>
              </a:rPr>
              <a:t>Распространённость курения среди опрошенных в Ханты-Мансийском автономном округе - Югре  в </a:t>
            </a:r>
            <a:r>
              <a:rPr lang="ru-RU" sz="2400" dirty="0" smtClean="0">
                <a:cs typeface="Times New Roman" pitchFamily="18" charset="0"/>
              </a:rPr>
              <a:t>2012-2014 </a:t>
            </a:r>
            <a:r>
              <a:rPr lang="ru-RU" sz="2400" dirty="0">
                <a:cs typeface="Times New Roman" pitchFamily="18" charset="0"/>
              </a:rPr>
              <a:t>г.г.</a:t>
            </a:r>
          </a:p>
          <a:p>
            <a:pPr algn="ctr" defTabSz="811213" eaLnBrk="0" hangingPunct="0"/>
            <a:r>
              <a:rPr lang="ru-RU" sz="2400" dirty="0">
                <a:cs typeface="Times New Roman" pitchFamily="18" charset="0"/>
              </a:rPr>
              <a:t>(% от принявших участие в исследовании)</a:t>
            </a:r>
          </a:p>
        </p:txBody>
      </p:sp>
      <p:graphicFrame>
        <p:nvGraphicFramePr>
          <p:cNvPr id="6" name="Диаграмма 5"/>
          <p:cNvGraphicFramePr/>
          <p:nvPr/>
        </p:nvGraphicFramePr>
        <p:xfrm>
          <a:off x="1115616" y="2057400"/>
          <a:ext cx="7704856" cy="39638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7502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1198698" y="193395"/>
            <a:ext cx="7138877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+mj-lt"/>
              </a:rPr>
              <a:t>Сведения о выявленных заболеваниях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latin typeface="+mj-lt"/>
              </a:rPr>
              <a:t>при проведении диспансеризации</a:t>
            </a:r>
            <a:endParaRPr lang="ru-RU" sz="2400" dirty="0"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xmlns="" val="3376735583"/>
              </p:ext>
            </p:extLst>
          </p:nvPr>
        </p:nvGraphicFramePr>
        <p:xfrm>
          <a:off x="0" y="1397000"/>
          <a:ext cx="9144000" cy="5128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13480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dirty="0" smtClean="0"/>
              <a:t>Финансирование и фактическое исполнение программ льготного лекарственного обеспечения ХМАО – Югры (млн. рублей)</a:t>
            </a:r>
          </a:p>
        </p:txBody>
      </p:sp>
      <p:graphicFrame>
        <p:nvGraphicFramePr>
          <p:cNvPr id="7" name="Содержимое 5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24654015"/>
              </p:ext>
            </p:extLst>
          </p:nvPr>
        </p:nvGraphicFramePr>
        <p:xfrm>
          <a:off x="0" y="1714500"/>
          <a:ext cx="9001125" cy="47148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4294967295"/>
          </p:nvPr>
        </p:nvSpPr>
        <p:spPr>
          <a:xfrm>
            <a:off x="8629650" y="6237288"/>
            <a:ext cx="514350" cy="484187"/>
          </a:xfrm>
        </p:spPr>
        <p:txBody>
          <a:bodyPr/>
          <a:lstStyle/>
          <a:p>
            <a:pPr>
              <a:defRPr/>
            </a:pPr>
            <a:fld id="{AB5B2B60-18F7-470D-94D4-7D63AAF09DB6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9103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3"/>
          <p:cNvSpPr>
            <a:spLocks noGrp="1"/>
          </p:cNvSpPr>
          <p:nvPr>
            <p:ph type="title"/>
          </p:nvPr>
        </p:nvSpPr>
        <p:spPr>
          <a:xfrm>
            <a:off x="2123728" y="71414"/>
            <a:ext cx="6563072" cy="1252728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200" dirty="0" smtClean="0">
                <a:latin typeface="+mn-lt"/>
                <a:ea typeface="+mn-ea"/>
                <a:cs typeface="+mn-cs"/>
              </a:rPr>
              <a:t>Количество </a:t>
            </a:r>
            <a:r>
              <a:rPr lang="ru-RU" sz="2200" dirty="0">
                <a:latin typeface="+mn-lt"/>
                <a:ea typeface="+mn-ea"/>
                <a:cs typeface="+mn-cs"/>
              </a:rPr>
              <a:t>обслуженных </a:t>
            </a:r>
            <a:r>
              <a:rPr lang="ru-RU" sz="2200" dirty="0" smtClean="0">
                <a:latin typeface="+mn-lt"/>
                <a:ea typeface="+mn-ea"/>
                <a:cs typeface="+mn-cs"/>
              </a:rPr>
              <a:t>рецептов, стоимость отпущенных медикаментов в </a:t>
            </a:r>
            <a:r>
              <a:rPr lang="ru-RU" sz="2200" dirty="0">
                <a:latin typeface="+mn-lt"/>
                <a:ea typeface="+mn-ea"/>
                <a:cs typeface="+mn-cs"/>
              </a:rPr>
              <a:t>программах </a:t>
            </a:r>
            <a:r>
              <a:rPr lang="ru-RU" sz="2200" dirty="0" smtClean="0">
                <a:latin typeface="+mn-lt"/>
                <a:ea typeface="+mn-ea"/>
                <a:cs typeface="+mn-cs"/>
              </a:rPr>
              <a:t/>
            </a:r>
            <a:br>
              <a:rPr lang="ru-RU" sz="2200" dirty="0" smtClean="0">
                <a:latin typeface="+mn-lt"/>
                <a:ea typeface="+mn-ea"/>
                <a:cs typeface="+mn-cs"/>
              </a:rPr>
            </a:br>
            <a:r>
              <a:rPr lang="ru-RU" sz="2200" dirty="0" smtClean="0">
                <a:latin typeface="+mn-lt"/>
                <a:ea typeface="+mn-ea"/>
                <a:cs typeface="+mn-cs"/>
              </a:rPr>
              <a:t>ОНЛС </a:t>
            </a:r>
            <a:r>
              <a:rPr lang="ru-RU" sz="2200" dirty="0">
                <a:latin typeface="+mn-lt"/>
                <a:ea typeface="+mn-ea"/>
                <a:cs typeface="+mn-cs"/>
              </a:rPr>
              <a:t>и РЛО, (шт</a:t>
            </a:r>
            <a:r>
              <a:rPr lang="ru-RU" sz="2200" dirty="0" smtClean="0">
                <a:latin typeface="+mn-lt"/>
                <a:ea typeface="+mn-ea"/>
                <a:cs typeface="+mn-cs"/>
              </a:rPr>
              <a:t>., руб.)</a:t>
            </a:r>
            <a:endParaRPr lang="ru-RU" sz="2200" dirty="0">
              <a:latin typeface="+mn-lt"/>
              <a:ea typeface="+mn-ea"/>
              <a:cs typeface="+mn-cs"/>
            </a:endParaRPr>
          </a:p>
        </p:txBody>
      </p:sp>
      <p:graphicFrame>
        <p:nvGraphicFramePr>
          <p:cNvPr id="9" name="Диаграмма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291374393"/>
              </p:ext>
            </p:extLst>
          </p:nvPr>
        </p:nvGraphicFramePr>
        <p:xfrm>
          <a:off x="179512" y="1556792"/>
          <a:ext cx="8784976" cy="44502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936821-CBFF-4AE0-856D-F5915EB53C6B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1979712" y="58052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Программа ОНЛС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97052" y="5805264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Программа РЛО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1675130" y="5805264"/>
            <a:ext cx="28803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5009020" y="5805264"/>
            <a:ext cx="288032" cy="2880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15544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/>
        </p:nvGraphicFramePr>
        <p:xfrm>
          <a:off x="251520" y="1268760"/>
          <a:ext cx="871296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23528" y="404664"/>
            <a:ext cx="84969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+mj-lt"/>
              </a:rPr>
              <a:t>Уровень  удовлетворенности  населения качеством медицинских услуг (в %)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3476182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7211144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Основные причины неудовлетворенности медицинской помощью 2013 – 2014 г. (в %)</a:t>
            </a:r>
            <a:endParaRPr lang="ru-RU" sz="2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4777241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/>
              <a:t>Стратегические направления развития </a:t>
            </a:r>
            <a:r>
              <a:rPr lang="ru-RU" sz="2800" dirty="0" smtClean="0"/>
              <a:t>здравоохранения автономного округа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852488" y="1600200"/>
            <a:ext cx="8291512" cy="434975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Снижение </a:t>
            </a: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смертности  </a:t>
            </a:r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населения, включая смертность от </a:t>
            </a: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болезней системы </a:t>
            </a:r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кровообращения, злокачественных новообразований, последствий ДТП</a:t>
            </a:r>
            <a:endParaRPr lang="ru-RU" dirty="0">
              <a:solidFill>
                <a:srgbClr val="000000"/>
              </a:solidFill>
              <a:cs typeface="Arial" pitchFamily="34" charset="0"/>
            </a:endParaRPr>
          </a:p>
          <a:p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Охрана семьи, материнства и </a:t>
            </a:r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детства</a:t>
            </a:r>
            <a:endParaRPr lang="ru-RU" dirty="0">
              <a:solidFill>
                <a:srgbClr val="000000"/>
              </a:solidFill>
            </a:endParaRP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Формирование здорового образа жизни и </a:t>
            </a:r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развитие </a:t>
            </a: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медицинской </a:t>
            </a:r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профилактики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Развитие системы реабилитации и паллиативной помощи</a:t>
            </a:r>
          </a:p>
          <a:p>
            <a:pPr lvl="0" defTabSz="7112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Обеспечение равной доступности качественной медицинской помощи для населения вне зависимости от места проживания</a:t>
            </a:r>
          </a:p>
          <a:p>
            <a:pPr lvl="0"/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Повышение </a:t>
            </a:r>
            <a:r>
              <a:rPr lang="ru-RU" dirty="0">
                <a:solidFill>
                  <a:srgbClr val="000000"/>
                </a:solidFill>
                <a:cs typeface="Arial" pitchFamily="34" charset="0"/>
              </a:rPr>
              <a:t>эффективности использования </a:t>
            </a:r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ресурсов здравоохранения</a:t>
            </a:r>
            <a:endParaRPr lang="ru-RU" dirty="0">
              <a:solidFill>
                <a:srgbClr val="000000"/>
              </a:solidFill>
              <a:cs typeface="Arial" pitchFamily="34" charset="0"/>
            </a:endParaRPr>
          </a:p>
          <a:p>
            <a:pPr lvl="0"/>
            <a:r>
              <a:rPr lang="ru-RU" dirty="0" smtClean="0">
                <a:solidFill>
                  <a:srgbClr val="000000"/>
                </a:solidFill>
                <a:cs typeface="Arial" pitchFamily="34" charset="0"/>
              </a:rPr>
              <a:t>Повышение уровня квалификации врачей и средних медицинских работников</a:t>
            </a:r>
            <a:endParaRPr lang="ru-RU" dirty="0">
              <a:solidFill>
                <a:srgbClr val="000000"/>
              </a:solidFill>
              <a:cs typeface="Arial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8629650" y="6237288"/>
            <a:ext cx="514350" cy="484187"/>
          </a:xfrm>
        </p:spPr>
        <p:txBody>
          <a:bodyPr/>
          <a:lstStyle/>
          <a:p>
            <a:fld id="{0F8D11B7-8251-4370-9A7D-B6E877F05710}" type="slidenum">
              <a:rPr lang="ru-RU" smtClean="0"/>
              <a:pPr/>
              <a:t>36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33492846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6" name="Picture 2" descr="C:\Users\KIZNERAAMED\Desktop\на коллегию\пляшечник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611560" y="3140968"/>
            <a:ext cx="75608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864753"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rPr>
              <a:t>БЛАГОДАРЮ  ЗА ВНИМАНИЕ!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651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/>
              <a:t>Коэффициент младенческой смертности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3812580085"/>
              </p:ext>
            </p:extLst>
          </p:nvPr>
        </p:nvGraphicFramePr>
        <p:xfrm>
          <a:off x="781050" y="1600200"/>
          <a:ext cx="836295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368540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400" b="1" dirty="0"/>
              <a:t>Структура общей смертности населения Российской Федерации, ряда зарубежных стран </a:t>
            </a:r>
            <a:r>
              <a:rPr lang="en-US" sz="1400" b="1" dirty="0" smtClean="0"/>
              <a:t/>
            </a:r>
            <a:br>
              <a:rPr lang="en-US" sz="1400" b="1" dirty="0" smtClean="0"/>
            </a:br>
            <a:r>
              <a:rPr lang="ru-RU" sz="1400" b="1" dirty="0" smtClean="0"/>
              <a:t>и </a:t>
            </a:r>
            <a:r>
              <a:rPr lang="ru-RU" sz="1400" b="1" dirty="0"/>
              <a:t>Ханты-Мансийского автономного округа – Югры (%)</a:t>
            </a:r>
            <a:endParaRPr lang="ru-RU" sz="1400" dirty="0"/>
          </a:p>
        </p:txBody>
      </p:sp>
      <p:pic>
        <p:nvPicPr>
          <p:cNvPr id="5" name="table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1301482"/>
            <a:ext cx="7884392" cy="439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47394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Динамика показателя материнской смертности в Югре</a:t>
            </a:r>
            <a:r>
              <a:rPr lang="ru-RU" sz="2400" dirty="0"/>
              <a:t> </a:t>
            </a:r>
            <a:r>
              <a:rPr lang="ru-RU" sz="2400" dirty="0" smtClean="0"/>
              <a:t>(на 100 000 родившихся живыми)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1678806748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2087725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11560" y="1916832"/>
            <a:ext cx="4329113" cy="5111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Первичная заболеваемость взрослого населения</a:t>
            </a:r>
            <a:b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ru-RU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(на 1000 населения)</a:t>
            </a:r>
          </a:p>
        </p:txBody>
      </p:sp>
      <p:graphicFrame>
        <p:nvGraphicFramePr>
          <p:cNvPr id="7" name="Содержимое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476760190"/>
              </p:ext>
            </p:extLst>
          </p:nvPr>
        </p:nvGraphicFramePr>
        <p:xfrm>
          <a:off x="0" y="2428007"/>
          <a:ext cx="4818572" cy="280119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 bwMode="auto">
          <a:xfrm>
            <a:off x="4818572" y="1916832"/>
            <a:ext cx="4329113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defRPr/>
            </a:pPr>
            <a:r>
              <a:rPr lang="ru-RU" sz="1400" b="1" dirty="0">
                <a:latin typeface="+mj-lt"/>
                <a:ea typeface="+mj-ea"/>
                <a:cs typeface="+mj-cs"/>
              </a:rPr>
              <a:t>Первичная заболеваемость детского населения</a:t>
            </a:r>
            <a:br>
              <a:rPr lang="ru-RU" sz="1400" b="1" dirty="0">
                <a:latin typeface="+mj-lt"/>
                <a:ea typeface="+mj-ea"/>
                <a:cs typeface="+mj-cs"/>
              </a:rPr>
            </a:br>
            <a:r>
              <a:rPr lang="ru-RU" sz="1400" b="1" dirty="0">
                <a:latin typeface="+mj-lt"/>
                <a:ea typeface="+mj-ea"/>
                <a:cs typeface="+mj-cs"/>
              </a:rPr>
              <a:t> (на 1000 населения)</a:t>
            </a:r>
          </a:p>
        </p:txBody>
      </p:sp>
      <p:graphicFrame>
        <p:nvGraphicFramePr>
          <p:cNvPr id="9" name="Objec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066046407"/>
              </p:ext>
            </p:extLst>
          </p:nvPr>
        </p:nvGraphicFramePr>
        <p:xfrm>
          <a:off x="4818572" y="2564904"/>
          <a:ext cx="3971663" cy="28597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Первичная заболеваемость населения автономного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865101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Структура общей смертности населения ХМАО-Югры по основным </a:t>
            </a:r>
            <a:br>
              <a:rPr lang="ru-RU" sz="2400" dirty="0" smtClean="0"/>
            </a:br>
            <a:r>
              <a:rPr lang="ru-RU" sz="2400" dirty="0" smtClean="0"/>
              <a:t>классам причин за 9 месяцев 2014 года*,</a:t>
            </a:r>
            <a:r>
              <a:rPr lang="en-US" sz="2400" dirty="0" smtClean="0"/>
              <a:t> (%)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graphicFrame>
        <p:nvGraphicFramePr>
          <p:cNvPr id="6" name="Объект 2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861782847"/>
              </p:ext>
            </p:extLst>
          </p:nvPr>
        </p:nvGraphicFramePr>
        <p:xfrm>
          <a:off x="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98499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Указ Президента Российской Федерации от 7 мая 2012 года №598 «О совершенствовании государственной политики в сфере здравоохранения»</a:t>
            </a:r>
            <a:endParaRPr lang="ru-RU" sz="24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xmlns="" val="2391628980"/>
              </p:ext>
            </p:extLst>
          </p:nvPr>
        </p:nvGraphicFramePr>
        <p:xfrm>
          <a:off x="0" y="1628775"/>
          <a:ext cx="8352928" cy="4212918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5146000"/>
                <a:gridCol w="3206928"/>
              </a:tblGrid>
              <a:tr h="77203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                                              </a:t>
                      </a:r>
                      <a:r>
                        <a:rPr lang="ru-RU" baseline="0" dirty="0" smtClean="0"/>
                        <a:t>По ХМАО – Югре  </a:t>
                      </a:r>
                    </a:p>
                    <a:p>
                      <a:pPr algn="ctr"/>
                      <a:r>
                        <a:rPr lang="ru-RU" baseline="0" dirty="0" smtClean="0"/>
                        <a:t>                                                  за 9 месяцев 2014 г.*</a:t>
                      </a:r>
                      <a:r>
                        <a:rPr lang="ru-RU" dirty="0" smtClean="0"/>
                        <a:t>                           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/>
                        <a:t>Значение индикатора к 2018 году по ХМАО – Югре </a:t>
                      </a:r>
                      <a:endParaRPr lang="ru-RU" dirty="0"/>
                    </a:p>
                  </a:txBody>
                  <a:tcPr/>
                </a:tc>
              </a:tr>
              <a:tr h="728070">
                <a:tc>
                  <a:txBody>
                    <a:bodyPr/>
                    <a:lstStyle/>
                    <a:p>
                      <a:r>
                        <a:rPr lang="ru-RU" dirty="0" smtClean="0"/>
                        <a:t>смертность от туберкулеза                     5,4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5,6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28070">
                <a:tc>
                  <a:txBody>
                    <a:bodyPr/>
                    <a:lstStyle/>
                    <a:p>
                      <a:r>
                        <a:rPr lang="ru-RU" dirty="0" smtClean="0"/>
                        <a:t>ДТП                                                               15,7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</a:t>
                      </a:r>
                      <a:r>
                        <a:rPr lang="ru-RU" dirty="0" smtClean="0"/>
                        <a:t>,0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1256670">
                <a:tc>
                  <a:txBody>
                    <a:bodyPr/>
                    <a:lstStyle/>
                    <a:p>
                      <a:r>
                        <a:rPr lang="ru-RU" dirty="0" smtClean="0"/>
                        <a:t>смертность от болезней системы      кровообращения   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dirty="0" smtClean="0"/>
                        <a:t>                                  277,7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2</a:t>
                      </a:r>
                      <a:r>
                        <a:rPr lang="en-US" dirty="0" smtClean="0"/>
                        <a:t>87</a:t>
                      </a:r>
                      <a:r>
                        <a:rPr lang="ru-RU" dirty="0" smtClean="0"/>
                        <a:t>,0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728070">
                <a:tc>
                  <a:txBody>
                    <a:bodyPr/>
                    <a:lstStyle/>
                    <a:p>
                      <a:r>
                        <a:rPr lang="ru-RU" dirty="0" smtClean="0"/>
                        <a:t>смертность от новообразований          115,1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110</a:t>
                      </a:r>
                      <a:r>
                        <a:rPr lang="ru-RU" dirty="0" smtClean="0"/>
                        <a:t>,0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21214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пециальное оформление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10819</TotalTime>
  <Words>3822</Words>
  <Application>Microsoft Office PowerPoint</Application>
  <PresentationFormat>Экран (4:3)</PresentationFormat>
  <Paragraphs>414</Paragraphs>
  <Slides>37</Slides>
  <Notes>37</Notes>
  <HiddenSlides>4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0" baseType="lpstr">
      <vt:lpstr>Специальное оформление</vt:lpstr>
      <vt:lpstr>1_Тема Office</vt:lpstr>
      <vt:lpstr>Worksheet</vt:lpstr>
      <vt:lpstr>Слайд 1</vt:lpstr>
      <vt:lpstr>Демографическая ситуация в Ханты-Мансийском автономном округе – Югре</vt:lpstr>
      <vt:lpstr>Коэффициент общей смертности</vt:lpstr>
      <vt:lpstr>Коэффициент младенческой смертности</vt:lpstr>
      <vt:lpstr>Структура общей смертности населения Российской Федерации, ряда зарубежных стран  и Ханты-Мансийского автономного округа – Югры (%)</vt:lpstr>
      <vt:lpstr>Динамика показателя материнской смертности в Югре (на 100 000 родившихся живыми)</vt:lpstr>
      <vt:lpstr>Первичная заболеваемость населения автономного</vt:lpstr>
      <vt:lpstr>Структура общей смертности населения ХМАО-Югры по основным  классам причин за 9 месяцев 2014 года*, (%) </vt:lpstr>
      <vt:lpstr>Указ Президента Российской Федерации от 7 мая 2012 года №598 «О совершенствовании государственной политики в сфере здравоохранения»</vt:lpstr>
      <vt:lpstr>Смертность от болезней системы  кровообращения в 2011-2013 гг., 9 месяцев 2014г.*</vt:lpstr>
      <vt:lpstr>Смертность от новообразований  в 2011-2013 гг., 9 мес. 2014 г.*</vt:lpstr>
      <vt:lpstr>Структура смертности от  внешних причин  за 2011-2013 гг., 9 месяцев 2014г.*</vt:lpstr>
      <vt:lpstr>Динамика коечного фонда (общее число коек круглосуточного пребывания) </vt:lpstr>
      <vt:lpstr>Среднее число посещений на 1 жителя в год</vt:lpstr>
      <vt:lpstr>Средняя длительность лечения (число дней пребывания больного на койке) </vt:lpstr>
      <vt:lpstr>Обеспеченность врачами и медицинскими работниками со средним профессиональным образованием 2009-2013  гг. (на 10000 населения)</vt:lpstr>
      <vt:lpstr>Обеспеченность врачами и медицинскими работниками со средним профессиональным образованием 2009-2013  гг. (на 10000 населения)</vt:lpstr>
      <vt:lpstr>Соотношение численности врачей и среднего медицинского персонала 2009-2013 гг.</vt:lpstr>
      <vt:lpstr>Число врачей общей практики 2003-2013гг</vt:lpstr>
      <vt:lpstr>Организация целевого набора</vt:lpstr>
      <vt:lpstr>Целевое обучение специалистов 2014 год</vt:lpstr>
      <vt:lpstr>Финансовое обеспечение Программы государственных гарантий оказания гражданам Российской Федерации бесплатной медицинской помощи в Ханты-Мансийском автономном округе – Югре, млн. руб.</vt:lpstr>
      <vt:lpstr> Затраты в расчете на одного жителя в  Ханты-Мансийском автономном округе – Югре, руб. </vt:lpstr>
      <vt:lpstr>Средняя заработная плата отдельных категорий медицинских работников, определенных Указом Президента РФ от 7 мая 2012 года № 597,  по Ханты-Мансийскому автономному округу – Югре,  по состоянию на 01.11.2014 г. </vt:lpstr>
      <vt:lpstr>Укрепление материально-технической базы медицинских учреждений в 2014 году</vt:lpstr>
      <vt:lpstr>Информационная система телемедицины  56 «офф-лайн» телемедицинских пунктов, 25 «он-лайн» телемедицинских центров. 684 врача работают в  том числе 115 консультантов. За 9 месяцев проведено 2550 консультаций, что соответствует уровню 2013 года.   </vt:lpstr>
      <vt:lpstr>Слайд 27</vt:lpstr>
      <vt:lpstr>Слайд 28</vt:lpstr>
      <vt:lpstr>Слайд 29</vt:lpstr>
      <vt:lpstr>Слайд 30</vt:lpstr>
      <vt:lpstr>Слайд 31</vt:lpstr>
      <vt:lpstr>Финансирование и фактическое исполнение программ льготного лекарственного обеспечения ХМАО – Югры (млн. рублей)</vt:lpstr>
      <vt:lpstr>Количество обслуженных рецептов, стоимость отпущенных медикаментов в программах  ОНЛС и РЛО, (шт., руб.)</vt:lpstr>
      <vt:lpstr>Слайд 34</vt:lpstr>
      <vt:lpstr>Основные причины неудовлетворенности медицинской помощью 2013 – 2014 г. (в %)</vt:lpstr>
      <vt:lpstr>Стратегические направления развития здравоохранения автономного округа</vt:lpstr>
      <vt:lpstr>Слайд 37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Финансирование отрасли  в 2009  году</dc:title>
  <cp:lastModifiedBy>kolmakovaivmed</cp:lastModifiedBy>
  <cp:revision>1082</cp:revision>
  <cp:lastPrinted>2014-11-14T11:35:14Z</cp:lastPrinted>
  <dcterms:modified xsi:type="dcterms:W3CDTF">2014-11-19T09:39:54Z</dcterms:modified>
</cp:coreProperties>
</file>